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2860000" cy="26517600"/>
  <p:notesSz cx="7315200" cy="9601200"/>
  <p:defaultTextStyle>
    <a:defPPr>
      <a:defRPr lang="en-US"/>
    </a:defPPr>
    <a:lvl1pPr marL="0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1pPr>
    <a:lvl2pPr marL="1410782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2pPr>
    <a:lvl3pPr marL="2821564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3pPr>
    <a:lvl4pPr marL="4232346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4pPr>
    <a:lvl5pPr marL="5643128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5pPr>
    <a:lvl6pPr marL="7053910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6pPr>
    <a:lvl7pPr marL="8464692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7pPr>
    <a:lvl8pPr marL="9875474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8pPr>
    <a:lvl9pPr marL="11286256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352">
          <p15:clr>
            <a:srgbClr val="A4A3A4"/>
          </p15:clr>
        </p15:guide>
        <p15:guide id="2" pos="72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3764"/>
    <a:srgbClr val="231107"/>
    <a:srgbClr val="826D5A"/>
    <a:srgbClr val="DBB778"/>
    <a:srgbClr val="E5D0CA"/>
    <a:srgbClr val="D2A99D"/>
    <a:srgbClr val="6F5443"/>
    <a:srgbClr val="D9B8AE"/>
    <a:srgbClr val="E5BE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24" d="100"/>
          <a:sy n="24" d="100"/>
        </p:scale>
        <p:origin x="2292" y="24"/>
      </p:cViewPr>
      <p:guideLst>
        <p:guide orient="horz" pos="8352"/>
        <p:guide pos="7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1CEB6D9-D92E-4720-B907-EF43BB1ED67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720725"/>
            <a:ext cx="310515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6CAF8CC-F1DD-410C-A540-814CC7760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97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AF8CC-F1DD-410C-A540-814CC7760B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92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0" y="8237645"/>
            <a:ext cx="19431000" cy="568409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15026640"/>
            <a:ext cx="16002000" cy="67767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10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21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232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643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053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464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875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286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77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53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433750" y="4106547"/>
            <a:ext cx="12858750" cy="874835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57500" y="4106547"/>
            <a:ext cx="38195250" cy="874835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805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26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783" y="17040015"/>
            <a:ext cx="19431000" cy="5266690"/>
          </a:xfrm>
        </p:spPr>
        <p:txBody>
          <a:bodyPr anchor="t"/>
          <a:lstStyle>
            <a:lvl1pPr algn="l">
              <a:defRPr sz="12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783" y="11239292"/>
            <a:ext cx="19431000" cy="5800723"/>
          </a:xfrm>
        </p:spPr>
        <p:txBody>
          <a:bodyPr anchor="b"/>
          <a:lstStyle>
            <a:lvl1pPr marL="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1pPr>
            <a:lvl2pPr marL="141078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2pPr>
            <a:lvl3pPr marL="2821564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3pPr>
            <a:lvl4pPr marL="4232346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4pPr>
            <a:lvl5pPr marL="56431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5pPr>
            <a:lvl6pPr marL="705391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6pPr>
            <a:lvl7pPr marL="8464692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7pPr>
            <a:lvl8pPr marL="9875474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8pPr>
            <a:lvl9pPr marL="11286256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38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57500" y="23927225"/>
            <a:ext cx="25527000" cy="67662850"/>
          </a:xfrm>
        </p:spPr>
        <p:txBody>
          <a:bodyPr/>
          <a:lstStyle>
            <a:lvl1pPr>
              <a:defRPr sz="8600"/>
            </a:lvl1pPr>
            <a:lvl2pPr>
              <a:defRPr sz="7400"/>
            </a:lvl2pPr>
            <a:lvl3pPr>
              <a:defRPr sz="62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765500" y="23927225"/>
            <a:ext cx="25527000" cy="67662850"/>
          </a:xfrm>
        </p:spPr>
        <p:txBody>
          <a:bodyPr/>
          <a:lstStyle>
            <a:lvl1pPr>
              <a:defRPr sz="8600"/>
            </a:lvl1pPr>
            <a:lvl2pPr>
              <a:defRPr sz="7400"/>
            </a:lvl2pPr>
            <a:lvl3pPr>
              <a:defRPr sz="62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91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61934"/>
            <a:ext cx="20574000" cy="4419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935770"/>
            <a:ext cx="10100470" cy="2473746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410782" indent="0">
              <a:buNone/>
              <a:defRPr sz="6200" b="1"/>
            </a:lvl2pPr>
            <a:lvl3pPr marL="2821564" indent="0">
              <a:buNone/>
              <a:defRPr sz="5600" b="1"/>
            </a:lvl3pPr>
            <a:lvl4pPr marL="4232346" indent="0">
              <a:buNone/>
              <a:defRPr sz="4900" b="1"/>
            </a:lvl4pPr>
            <a:lvl5pPr marL="5643128" indent="0">
              <a:buNone/>
              <a:defRPr sz="4900" b="1"/>
            </a:lvl5pPr>
            <a:lvl6pPr marL="7053910" indent="0">
              <a:buNone/>
              <a:defRPr sz="4900" b="1"/>
            </a:lvl6pPr>
            <a:lvl7pPr marL="8464692" indent="0">
              <a:buNone/>
              <a:defRPr sz="4900" b="1"/>
            </a:lvl7pPr>
            <a:lvl8pPr marL="9875474" indent="0">
              <a:buNone/>
              <a:defRPr sz="4900" b="1"/>
            </a:lvl8pPr>
            <a:lvl9pPr marL="11286256" indent="0">
              <a:buNone/>
              <a:defRPr sz="4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8409516"/>
            <a:ext cx="10100470" cy="15278314"/>
          </a:xfrm>
        </p:spPr>
        <p:txBody>
          <a:bodyPr/>
          <a:lstStyle>
            <a:lvl1pPr>
              <a:defRPr sz="7400"/>
            </a:lvl1pPr>
            <a:lvl2pPr>
              <a:defRPr sz="6200"/>
            </a:lvl2pPr>
            <a:lvl3pPr>
              <a:defRPr sz="56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612564" y="5935770"/>
            <a:ext cx="10104438" cy="2473746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410782" indent="0">
              <a:buNone/>
              <a:defRPr sz="6200" b="1"/>
            </a:lvl2pPr>
            <a:lvl3pPr marL="2821564" indent="0">
              <a:buNone/>
              <a:defRPr sz="5600" b="1"/>
            </a:lvl3pPr>
            <a:lvl4pPr marL="4232346" indent="0">
              <a:buNone/>
              <a:defRPr sz="4900" b="1"/>
            </a:lvl4pPr>
            <a:lvl5pPr marL="5643128" indent="0">
              <a:buNone/>
              <a:defRPr sz="4900" b="1"/>
            </a:lvl5pPr>
            <a:lvl6pPr marL="7053910" indent="0">
              <a:buNone/>
              <a:defRPr sz="4900" b="1"/>
            </a:lvl6pPr>
            <a:lvl7pPr marL="8464692" indent="0">
              <a:buNone/>
              <a:defRPr sz="4900" b="1"/>
            </a:lvl7pPr>
            <a:lvl8pPr marL="9875474" indent="0">
              <a:buNone/>
              <a:defRPr sz="4900" b="1"/>
            </a:lvl8pPr>
            <a:lvl9pPr marL="11286256" indent="0">
              <a:buNone/>
              <a:defRPr sz="4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612564" y="8409516"/>
            <a:ext cx="10104438" cy="15278314"/>
          </a:xfrm>
        </p:spPr>
        <p:txBody>
          <a:bodyPr/>
          <a:lstStyle>
            <a:lvl1pPr>
              <a:defRPr sz="7400"/>
            </a:lvl1pPr>
            <a:lvl2pPr>
              <a:defRPr sz="6200"/>
            </a:lvl2pPr>
            <a:lvl3pPr>
              <a:defRPr sz="56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0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98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5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1055793"/>
            <a:ext cx="7520783" cy="4493260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25" y="1055795"/>
            <a:ext cx="12779375" cy="22632037"/>
          </a:xfrm>
        </p:spPr>
        <p:txBody>
          <a:bodyPr/>
          <a:lstStyle>
            <a:lvl1pPr>
              <a:defRPr sz="9900"/>
            </a:lvl1pPr>
            <a:lvl2pPr>
              <a:defRPr sz="8600"/>
            </a:lvl2pPr>
            <a:lvl3pPr>
              <a:defRPr sz="74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1" y="5549055"/>
            <a:ext cx="7520783" cy="18138777"/>
          </a:xfrm>
        </p:spPr>
        <p:txBody>
          <a:bodyPr/>
          <a:lstStyle>
            <a:lvl1pPr marL="0" indent="0">
              <a:buNone/>
              <a:defRPr sz="4300"/>
            </a:lvl1pPr>
            <a:lvl2pPr marL="1410782" indent="0">
              <a:buNone/>
              <a:defRPr sz="3700"/>
            </a:lvl2pPr>
            <a:lvl3pPr marL="2821564" indent="0">
              <a:buNone/>
              <a:defRPr sz="3100"/>
            </a:lvl3pPr>
            <a:lvl4pPr marL="4232346" indent="0">
              <a:buNone/>
              <a:defRPr sz="2800"/>
            </a:lvl4pPr>
            <a:lvl5pPr marL="5643128" indent="0">
              <a:buNone/>
              <a:defRPr sz="2800"/>
            </a:lvl5pPr>
            <a:lvl6pPr marL="7053910" indent="0">
              <a:buNone/>
              <a:defRPr sz="2800"/>
            </a:lvl6pPr>
            <a:lvl7pPr marL="8464692" indent="0">
              <a:buNone/>
              <a:defRPr sz="2800"/>
            </a:lvl7pPr>
            <a:lvl8pPr marL="9875474" indent="0">
              <a:buNone/>
              <a:defRPr sz="2800"/>
            </a:lvl8pPr>
            <a:lvl9pPr marL="11286256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92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0720" y="18562320"/>
            <a:ext cx="13716000" cy="2191387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80720" y="2369397"/>
            <a:ext cx="13716000" cy="15910560"/>
          </a:xfrm>
        </p:spPr>
        <p:txBody>
          <a:bodyPr/>
          <a:lstStyle>
            <a:lvl1pPr marL="0" indent="0">
              <a:buNone/>
              <a:defRPr sz="9900"/>
            </a:lvl1pPr>
            <a:lvl2pPr marL="1410782" indent="0">
              <a:buNone/>
              <a:defRPr sz="8600"/>
            </a:lvl2pPr>
            <a:lvl3pPr marL="2821564" indent="0">
              <a:buNone/>
              <a:defRPr sz="7400"/>
            </a:lvl3pPr>
            <a:lvl4pPr marL="4232346" indent="0">
              <a:buNone/>
              <a:defRPr sz="6200"/>
            </a:lvl4pPr>
            <a:lvl5pPr marL="5643128" indent="0">
              <a:buNone/>
              <a:defRPr sz="6200"/>
            </a:lvl5pPr>
            <a:lvl6pPr marL="7053910" indent="0">
              <a:buNone/>
              <a:defRPr sz="6200"/>
            </a:lvl6pPr>
            <a:lvl7pPr marL="8464692" indent="0">
              <a:buNone/>
              <a:defRPr sz="6200"/>
            </a:lvl7pPr>
            <a:lvl8pPr marL="9875474" indent="0">
              <a:buNone/>
              <a:defRPr sz="6200"/>
            </a:lvl8pPr>
            <a:lvl9pPr marL="11286256" indent="0">
              <a:buNone/>
              <a:defRPr sz="6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80720" y="20753707"/>
            <a:ext cx="13716000" cy="3112133"/>
          </a:xfrm>
        </p:spPr>
        <p:txBody>
          <a:bodyPr/>
          <a:lstStyle>
            <a:lvl1pPr marL="0" indent="0">
              <a:buNone/>
              <a:defRPr sz="4300"/>
            </a:lvl1pPr>
            <a:lvl2pPr marL="1410782" indent="0">
              <a:buNone/>
              <a:defRPr sz="3700"/>
            </a:lvl2pPr>
            <a:lvl3pPr marL="2821564" indent="0">
              <a:buNone/>
              <a:defRPr sz="3100"/>
            </a:lvl3pPr>
            <a:lvl4pPr marL="4232346" indent="0">
              <a:buNone/>
              <a:defRPr sz="2800"/>
            </a:lvl4pPr>
            <a:lvl5pPr marL="5643128" indent="0">
              <a:buNone/>
              <a:defRPr sz="2800"/>
            </a:lvl5pPr>
            <a:lvl6pPr marL="7053910" indent="0">
              <a:buNone/>
              <a:defRPr sz="2800"/>
            </a:lvl6pPr>
            <a:lvl7pPr marL="8464692" indent="0">
              <a:buNone/>
              <a:defRPr sz="2800"/>
            </a:lvl7pPr>
            <a:lvl8pPr marL="9875474" indent="0">
              <a:buNone/>
              <a:defRPr sz="2800"/>
            </a:lvl8pPr>
            <a:lvl9pPr marL="11286256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1449-DD4F-47EE-945C-FED0D8DEE585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50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061934"/>
            <a:ext cx="20574000" cy="4419600"/>
          </a:xfrm>
          <a:prstGeom prst="rect">
            <a:avLst/>
          </a:prstGeom>
        </p:spPr>
        <p:txBody>
          <a:bodyPr vert="horz" lIns="282156" tIns="141078" rIns="282156" bIns="14107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6187442"/>
            <a:ext cx="20574000" cy="17500390"/>
          </a:xfrm>
          <a:prstGeom prst="rect">
            <a:avLst/>
          </a:prstGeom>
        </p:spPr>
        <p:txBody>
          <a:bodyPr vert="horz" lIns="282156" tIns="141078" rIns="282156" bIns="1410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0" y="24577888"/>
            <a:ext cx="5334000" cy="1411817"/>
          </a:xfrm>
          <a:prstGeom prst="rect">
            <a:avLst/>
          </a:prstGeom>
        </p:spPr>
        <p:txBody>
          <a:bodyPr vert="horz" lIns="282156" tIns="141078" rIns="282156" bIns="141078" rtlCol="0" anchor="ctr"/>
          <a:lstStyle>
            <a:lvl1pPr algn="l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31449-DD4F-47EE-945C-FED0D8DEE585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10500" y="24577888"/>
            <a:ext cx="7239000" cy="1411817"/>
          </a:xfrm>
          <a:prstGeom prst="rect">
            <a:avLst/>
          </a:prstGeom>
        </p:spPr>
        <p:txBody>
          <a:bodyPr vert="horz" lIns="282156" tIns="141078" rIns="282156" bIns="141078" rtlCol="0" anchor="ctr"/>
          <a:lstStyle>
            <a:lvl1pPr algn="ct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383000" y="24577888"/>
            <a:ext cx="5334000" cy="1411817"/>
          </a:xfrm>
          <a:prstGeom prst="rect">
            <a:avLst/>
          </a:prstGeom>
        </p:spPr>
        <p:txBody>
          <a:bodyPr vert="horz" lIns="282156" tIns="141078" rIns="282156" bIns="141078" rtlCol="0" anchor="ctr"/>
          <a:lstStyle>
            <a:lvl1pPr algn="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3A4A9-F7FD-4F76-9259-C26FE60BF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875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21564" rtl="0" eaLnBrk="1" latinLnBrk="0" hangingPunct="1">
        <a:spcBef>
          <a:spcPct val="0"/>
        </a:spcBef>
        <a:buNone/>
        <a:defRPr sz="1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58087" indent="-1058087" algn="l" defTabSz="2821564" rtl="0" eaLnBrk="1" latinLnBrk="0" hangingPunct="1">
        <a:spcBef>
          <a:spcPct val="20000"/>
        </a:spcBef>
        <a:buFont typeface="Arial" panose="020B0604020202020204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292521" indent="-881739" algn="l" defTabSz="2821564" rtl="0" eaLnBrk="1" latinLnBrk="0" hangingPunct="1">
        <a:spcBef>
          <a:spcPct val="20000"/>
        </a:spcBef>
        <a:buFont typeface="Arial" panose="020B0604020202020204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3526955" indent="-705391" algn="l" defTabSz="2821564" rtl="0" eaLnBrk="1" latinLnBrk="0" hangingPunct="1">
        <a:spcBef>
          <a:spcPct val="20000"/>
        </a:spcBef>
        <a:buFont typeface="Arial" panose="020B0604020202020204" pitchFamily="34" charset="0"/>
        <a:buChar char="•"/>
        <a:defRPr sz="740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37" indent="-705391" algn="l" defTabSz="2821564" rtl="0" eaLnBrk="1" latinLnBrk="0" hangingPunct="1">
        <a:spcBef>
          <a:spcPct val="20000"/>
        </a:spcBef>
        <a:buFont typeface="Arial" panose="020B0604020202020204" pitchFamily="34" charset="0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348519" indent="-705391" algn="l" defTabSz="2821564" rtl="0" eaLnBrk="1" latinLnBrk="0" hangingPunct="1">
        <a:spcBef>
          <a:spcPct val="20000"/>
        </a:spcBef>
        <a:buFont typeface="Arial" panose="020B0604020202020204" pitchFamily="34" charset="0"/>
        <a:buChar char="»"/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759301" indent="-705391" algn="l" defTabSz="2821564" rtl="0" eaLnBrk="1" latinLnBrk="0" hangingPunct="1">
        <a:spcBef>
          <a:spcPct val="20000"/>
        </a:spcBef>
        <a:buFont typeface="Arial" panose="020B0604020202020204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170083" indent="-705391" algn="l" defTabSz="2821564" rtl="0" eaLnBrk="1" latinLnBrk="0" hangingPunct="1">
        <a:spcBef>
          <a:spcPct val="20000"/>
        </a:spcBef>
        <a:buFont typeface="Arial" panose="020B0604020202020204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580865" indent="-705391" algn="l" defTabSz="2821564" rtl="0" eaLnBrk="1" latinLnBrk="0" hangingPunct="1">
        <a:spcBef>
          <a:spcPct val="20000"/>
        </a:spcBef>
        <a:buFont typeface="Arial" panose="020B0604020202020204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1991647" indent="-705391" algn="l" defTabSz="2821564" rtl="0" eaLnBrk="1" latinLnBrk="0" hangingPunct="1">
        <a:spcBef>
          <a:spcPct val="20000"/>
        </a:spcBef>
        <a:buFont typeface="Arial" panose="020B0604020202020204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410782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821564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4232346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5643128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7053910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6pPr>
      <a:lvl7pPr marL="8464692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7pPr>
      <a:lvl8pPr marL="9875474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8pPr>
      <a:lvl9pPr marL="11286256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667000" y="8991600"/>
            <a:ext cx="18289587" cy="38862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3600" b="1" dirty="0">
                <a:solidFill>
                  <a:schemeClr val="tx1"/>
                </a:solidFill>
                <a:cs typeface="B Nazanin" panose="00000400000000000000" pitchFamily="2" charset="-78"/>
              </a:rPr>
              <a:t>چکیده</a:t>
            </a:r>
            <a:r>
              <a:rPr lang="fa-IR" sz="3600" dirty="0">
                <a:solidFill>
                  <a:schemeClr val="tx1"/>
                </a:solidFill>
                <a:cs typeface="B Nazanin" panose="00000400000000000000" pitchFamily="2" charset="-78"/>
              </a:rPr>
              <a:t> "خلاصه جامعی از چهار پاراگراف پیشینه، روش تحقیق، یافته ها و نتیجه گیری با افعال</a:t>
            </a:r>
          </a:p>
          <a:p>
            <a:pPr algn="just" rtl="1"/>
            <a:r>
              <a:rPr lang="fa-IR" sz="3600" dirty="0">
                <a:solidFill>
                  <a:schemeClr val="tx1"/>
                </a:solidFill>
                <a:cs typeface="B Nazanin" panose="00000400000000000000" pitchFamily="2" charset="-78"/>
              </a:rPr>
              <a:t>فونت  </a:t>
            </a:r>
            <a:r>
              <a:rPr lang="en-US" sz="3600" dirty="0">
                <a:solidFill>
                  <a:schemeClr val="tx1"/>
                </a:solidFill>
                <a:cs typeface="B Nazanin" panose="00000400000000000000" pitchFamily="2" charset="-78"/>
              </a:rPr>
              <a:t>B Nazanin</a:t>
            </a:r>
            <a:endParaRPr lang="fa-IR" sz="36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ar-IQ" sz="3600" b="1" dirty="0">
                <a:solidFill>
                  <a:schemeClr val="tx1"/>
                </a:solidFill>
                <a:cs typeface="B Nazanin" panose="00000400000000000000" pitchFamily="2" charset="-78"/>
              </a:rPr>
              <a:t>كليد واژه‌ها:</a:t>
            </a:r>
            <a:r>
              <a:rPr lang="en-US" sz="3600" dirty="0">
                <a:solidFill>
                  <a:schemeClr val="tx1"/>
                </a:solidFill>
                <a:cs typeface="B Nazanin" panose="00000400000000000000" pitchFamily="2" charset="-78"/>
              </a:rPr>
              <a:t>……</a:t>
            </a:r>
            <a:endParaRPr lang="ar-IQ" sz="36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2253515" y="13030200"/>
            <a:ext cx="8703072" cy="6477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3600" b="1" dirty="0">
                <a:solidFill>
                  <a:schemeClr val="tx1"/>
                </a:solidFill>
                <a:cs typeface="B Nazanin" pitchFamily="2" charset="-78"/>
              </a:rPr>
              <a:t>مقدمه</a:t>
            </a:r>
            <a:r>
              <a:rPr lang="fa-IR" sz="3600" dirty="0">
                <a:solidFill>
                  <a:schemeClr val="tx1"/>
                </a:solidFill>
                <a:cs typeface="B Nazanin" pitchFamily="2" charset="-78"/>
              </a:rPr>
              <a:t> "مختصری مستند از کلیات تحقیق که شامل معرفی موضوع، اهمیت مقاله ، افعال آینده و ادبیات تحقیق " </a:t>
            </a:r>
          </a:p>
          <a:p>
            <a:pPr algn="just" rtl="1"/>
            <a:r>
              <a:rPr lang="fa-IR" sz="4000" dirty="0">
                <a:solidFill>
                  <a:schemeClr val="tx1"/>
                </a:solidFill>
                <a:cs typeface="B Nazanin" pitchFamily="2" charset="-78"/>
              </a:rPr>
              <a:t>فونت </a:t>
            </a:r>
            <a:r>
              <a:rPr lang="en-US" sz="4000" dirty="0">
                <a:solidFill>
                  <a:schemeClr val="tx1"/>
                </a:solidFill>
                <a:cs typeface="B Nazanin" panose="00000400000000000000" pitchFamily="2" charset="-78"/>
              </a:rPr>
              <a:t>B Nazanin</a:t>
            </a:r>
            <a:endParaRPr lang="fa-IR" sz="4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endParaRPr lang="ar-IQ" sz="4000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2253515" y="19659600"/>
            <a:ext cx="8777685" cy="66294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endParaRPr lang="fa-IR" sz="40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/>
            <a:r>
              <a:rPr lang="fa-IR" sz="4000" b="1" dirty="0">
                <a:solidFill>
                  <a:schemeClr val="tx1"/>
                </a:solidFill>
                <a:cs typeface="B Nazanin" pitchFamily="2" charset="-78"/>
              </a:rPr>
              <a:t>مواد و روش </a:t>
            </a:r>
          </a:p>
          <a:p>
            <a:pPr algn="just" rtl="1"/>
            <a:r>
              <a:rPr lang="ar-IQ" sz="3600" dirty="0">
                <a:solidFill>
                  <a:schemeClr val="tx1"/>
                </a:solidFill>
                <a:cs typeface="B Nazanin" pitchFamily="2" charset="-78"/>
              </a:rPr>
              <a:t>روش شناسی علمی تحقیق: ابزار و مقیاس اندازه گیری، روش جمع آوری دادهها و شواهد علمی </a:t>
            </a:r>
            <a:endParaRPr lang="fa-IR" sz="36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/>
            <a:r>
              <a:rPr lang="ar-IQ" sz="3600" dirty="0">
                <a:solidFill>
                  <a:schemeClr val="tx1"/>
                </a:solidFill>
                <a:cs typeface="B Nazanin" pitchFamily="2" charset="-78"/>
              </a:rPr>
              <a:t>پرسش نامه، مصاحبه یا سایر آزمون ها -متغییر ها -شیوه تحلیل الگو ها و فرضیات </a:t>
            </a:r>
            <a:endParaRPr lang="fa-IR" sz="36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/>
            <a:r>
              <a:rPr lang="fa-IR" sz="4000" dirty="0">
                <a:solidFill>
                  <a:schemeClr val="tx1"/>
                </a:solidFill>
                <a:cs typeface="B Nazanin" pitchFamily="2" charset="-78"/>
              </a:rPr>
              <a:t>فونت </a:t>
            </a:r>
            <a:r>
              <a:rPr lang="en-US" sz="4000" dirty="0">
                <a:solidFill>
                  <a:schemeClr val="tx1"/>
                </a:solidFill>
                <a:cs typeface="B Nazanin" panose="00000400000000000000" pitchFamily="2" charset="-78"/>
              </a:rPr>
              <a:t>B Nazanin</a:t>
            </a:r>
            <a:endParaRPr lang="fa-IR" sz="4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4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4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endParaRPr lang="ar-IQ" sz="4000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590800" y="19659600"/>
            <a:ext cx="9116616" cy="66294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IQ" sz="4000" dirty="0">
                <a:solidFill>
                  <a:schemeClr val="tx1"/>
                </a:solidFill>
                <a:cs typeface="B Lotus" panose="00000400000000000000" pitchFamily="2" charset="-78"/>
              </a:rPr>
              <a:t>منابع و ماخذ</a:t>
            </a:r>
            <a:endParaRPr lang="fa-IR" sz="4000" dirty="0">
              <a:solidFill>
                <a:schemeClr val="tx1"/>
              </a:solidFill>
              <a:cs typeface="B Lotus" panose="00000400000000000000" pitchFamily="2" charset="-78"/>
            </a:endParaRPr>
          </a:p>
          <a:p>
            <a:pPr algn="just" rtl="1"/>
            <a:r>
              <a:rPr lang="fa-IR" sz="3600" dirty="0">
                <a:solidFill>
                  <a:schemeClr val="tx1"/>
                </a:solidFill>
                <a:cs typeface="B Nazanin" panose="00000400000000000000" pitchFamily="2" charset="-78"/>
              </a:rPr>
              <a:t>فونت </a:t>
            </a:r>
            <a:r>
              <a:rPr lang="en-US" sz="3600" dirty="0">
                <a:solidFill>
                  <a:schemeClr val="tx1"/>
                </a:solidFill>
                <a:cs typeface="B Nazanin" panose="00000400000000000000" pitchFamily="2" charset="-78"/>
              </a:rPr>
              <a:t>B Nazanin</a:t>
            </a:r>
            <a:endParaRPr lang="fa-IR" sz="36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endParaRPr lang="fa-IR" sz="4000" dirty="0">
              <a:solidFill>
                <a:schemeClr val="tx1"/>
              </a:solidFill>
              <a:cs typeface="B Lotus" panose="00000400000000000000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590800" y="13030200"/>
            <a:ext cx="9116616" cy="6477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3600" b="1" dirty="0">
                <a:solidFill>
                  <a:schemeClr val="tx1"/>
                </a:solidFill>
                <a:cs typeface="B Nazanin" pitchFamily="2" charset="-78"/>
              </a:rPr>
              <a:t>یافته ها - </a:t>
            </a:r>
            <a:r>
              <a:rPr lang="ar-IQ" sz="3600" b="1" dirty="0">
                <a:solidFill>
                  <a:schemeClr val="tx1"/>
                </a:solidFill>
                <a:cs typeface="B Nazanin" pitchFamily="2" charset="-78"/>
              </a:rPr>
              <a:t>بحث و نتیجه گیری :</a:t>
            </a:r>
            <a:endParaRPr lang="fa-IR" sz="3600" b="1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/>
            <a:r>
              <a:rPr lang="fa-IR" sz="3600" dirty="0">
                <a:solidFill>
                  <a:schemeClr val="tx1"/>
                </a:solidFill>
                <a:cs typeface="B Nazanin" pitchFamily="2" charset="-78"/>
              </a:rPr>
              <a:t>5. یافته های تحقیق (بیان یافته ها، نوآوری یا نواندیشی مقاله)( روشها و آزمون های آماری جهت بررسی نتایج و تحلیل کیفی دادهها) </a:t>
            </a:r>
            <a:r>
              <a:rPr lang="ar-IQ" sz="3600" dirty="0">
                <a:solidFill>
                  <a:schemeClr val="tx1"/>
                </a:solidFill>
                <a:cs typeface="B Nazanin" pitchFamily="2" charset="-78"/>
              </a:rPr>
              <a:t>مقایسه نوآوری حاضر با نوآوری مقالات معتبر پیشینه،منحصر به فرد بودن یافته های تحقیق،ارائه پیشنهادات عملی برای حل مسئلهای در دنیای واقعی جهت گسترش و تولید دانش وارزش کابردی حاصل از یافته های تحقیق</a:t>
            </a:r>
            <a:endParaRPr lang="fa-IR" sz="36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/>
            <a:r>
              <a:rPr lang="fa-IR" sz="4000" dirty="0">
                <a:solidFill>
                  <a:schemeClr val="tx1"/>
                </a:solidFill>
                <a:cs typeface="B Nazanin" pitchFamily="2" charset="-78"/>
              </a:rPr>
              <a:t>فونت </a:t>
            </a:r>
            <a:r>
              <a:rPr lang="en-US" sz="4000" dirty="0">
                <a:solidFill>
                  <a:schemeClr val="tx1"/>
                </a:solidFill>
                <a:cs typeface="B Nazanin" panose="00000400000000000000" pitchFamily="2" charset="-78"/>
              </a:rPr>
              <a:t>B Nazanin</a:t>
            </a:r>
            <a:endParaRPr lang="fa-IR" sz="4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ar-IQ" sz="4000" dirty="0">
                <a:solidFill>
                  <a:schemeClr val="tx1"/>
                </a:solidFill>
                <a:cs typeface="B Nazanin" pitchFamily="2" charset="-78"/>
              </a:rPr>
              <a:t> </a:t>
            </a:r>
            <a:endParaRPr lang="en-US" sz="4000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28650" y="12115800"/>
            <a:ext cx="971550" cy="6705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>
              <a:cs typeface="B Lotus" panose="00000400000000000000" pitchFamily="2" charset="-78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1488400" y="19431000"/>
            <a:ext cx="971550" cy="6705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>
              <a:cs typeface="B Lotus" panose="00000400000000000000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85800" y="19507200"/>
            <a:ext cx="971550" cy="6705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>
              <a:cs typeface="B Lotus" panose="00000400000000000000" pitchFamily="2" charset="-78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1488400" y="12115800"/>
            <a:ext cx="971550" cy="67056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 dirty="0">
              <a:cs typeface="B Lotus" panose="00000400000000000000" pitchFamily="2" charset="-78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1066461" y="19564350"/>
            <a:ext cx="1582739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rot="16200000">
            <a:off x="20931357" y="22429858"/>
            <a:ext cx="20681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4000" dirty="0">
                <a:cs typeface="B Titr" pitchFamily="2" charset="-78"/>
              </a:rPr>
              <a:t>متن اصلی </a:t>
            </a:r>
            <a:endParaRPr lang="en-US" sz="4000" dirty="0">
              <a:cs typeface="B Titr" pitchFamily="2" charset="-78"/>
            </a:endParaRPr>
          </a:p>
        </p:txBody>
      </p:sp>
      <p:sp>
        <p:nvSpPr>
          <p:cNvPr id="28" name="TextBox 27"/>
          <p:cNvSpPr txBox="1"/>
          <p:nvPr/>
        </p:nvSpPr>
        <p:spPr>
          <a:xfrm rot="16200000">
            <a:off x="-14665" y="15114656"/>
            <a:ext cx="2214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4000" dirty="0">
                <a:cs typeface="B Titr" pitchFamily="2" charset="-78"/>
              </a:rPr>
              <a:t>نتبجه گیری</a:t>
            </a:r>
            <a:endParaRPr lang="en-US" sz="4000" dirty="0">
              <a:cs typeface="B Titr" pitchFamily="2" charset="-78"/>
            </a:endParaRPr>
          </a:p>
        </p:txBody>
      </p:sp>
      <p:sp>
        <p:nvSpPr>
          <p:cNvPr id="30" name="TextBox 29"/>
          <p:cNvSpPr txBox="1"/>
          <p:nvPr/>
        </p:nvSpPr>
        <p:spPr>
          <a:xfrm rot="16200000">
            <a:off x="21323291" y="14959836"/>
            <a:ext cx="12843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a-IR" sz="4000" dirty="0">
                <a:cs typeface="B Titr" pitchFamily="2" charset="-78"/>
              </a:rPr>
              <a:t>مقدمه</a:t>
            </a:r>
            <a:endParaRPr lang="en-US" sz="4000" dirty="0">
              <a:cs typeface="B Titr" pitchFamily="2" charset="-78"/>
            </a:endParaRPr>
          </a:p>
        </p:txBody>
      </p:sp>
      <p:sp>
        <p:nvSpPr>
          <p:cNvPr id="25" name="TextBox 24"/>
          <p:cNvSpPr txBox="1"/>
          <p:nvPr/>
        </p:nvSpPr>
        <p:spPr>
          <a:xfrm rot="16200000">
            <a:off x="435021" y="22537156"/>
            <a:ext cx="12153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4000" dirty="0">
                <a:cs typeface="B Titr" pitchFamily="2" charset="-78"/>
              </a:rPr>
              <a:t>منابع </a:t>
            </a:r>
            <a:endParaRPr lang="en-US" sz="4000" dirty="0">
              <a:cs typeface="B Titr" pitchFamily="2" charset="-78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9480145" y="8001000"/>
            <a:ext cx="2839253" cy="86038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000" dirty="0">
                <a:solidFill>
                  <a:schemeClr val="tx1"/>
                </a:solidFill>
                <a:cs typeface="B Titr" pitchFamily="2" charset="-78"/>
              </a:rPr>
              <a:t>چکیده </a:t>
            </a:r>
            <a:endParaRPr lang="en-US" sz="4000" dirty="0">
              <a:solidFill>
                <a:schemeClr val="tx1"/>
              </a:solidFill>
              <a:cs typeface="B Titr" pitchFamily="2" charset="-78"/>
            </a:endParaRPr>
          </a:p>
        </p:txBody>
      </p:sp>
      <p:sp>
        <p:nvSpPr>
          <p:cNvPr id="1024" name="TextBox 1023"/>
          <p:cNvSpPr txBox="1"/>
          <p:nvPr/>
        </p:nvSpPr>
        <p:spPr>
          <a:xfrm>
            <a:off x="5695446" y="8229600"/>
            <a:ext cx="2153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3600" b="1" dirty="0">
                <a:cs typeface="B Titr" pitchFamily="2" charset="-78"/>
              </a:rPr>
              <a:t>شماره مقاله </a:t>
            </a:r>
            <a:endParaRPr lang="en-US" sz="3600" b="1" dirty="0">
              <a:cs typeface="B Titr" pitchFamily="2" charset="-78"/>
            </a:endParaRPr>
          </a:p>
        </p:txBody>
      </p:sp>
      <p:sp>
        <p:nvSpPr>
          <p:cNvPr id="3" name="Rounded Rectangle 25">
            <a:extLst>
              <a:ext uri="{FF2B5EF4-FFF2-40B4-BE49-F238E27FC236}">
                <a16:creationId xmlns:a16="http://schemas.microsoft.com/office/drawing/2014/main" id="{F9E1255B-379D-0401-05DC-89C360570464}"/>
              </a:ext>
            </a:extLst>
          </p:cNvPr>
          <p:cNvSpPr/>
          <p:nvPr/>
        </p:nvSpPr>
        <p:spPr>
          <a:xfrm>
            <a:off x="1879431" y="8077200"/>
            <a:ext cx="3911769" cy="76972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B Titr" pitchFamily="2" charset="-78"/>
              </a:rPr>
              <a:t> 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ounded Rectangle 3">
            <a:extLst>
              <a:ext uri="{FF2B5EF4-FFF2-40B4-BE49-F238E27FC236}">
                <a16:creationId xmlns:a16="http://schemas.microsoft.com/office/drawing/2014/main" id="{A18D50F7-AF3A-0E25-6A85-5F5D9DE6E026}"/>
              </a:ext>
            </a:extLst>
          </p:cNvPr>
          <p:cNvSpPr/>
          <p:nvPr/>
        </p:nvSpPr>
        <p:spPr>
          <a:xfrm>
            <a:off x="4152900" y="4648200"/>
            <a:ext cx="14516100" cy="32905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3200" b="1" u="sng" dirty="0">
                <a:solidFill>
                  <a:schemeClr val="tx1"/>
                </a:solidFill>
                <a:cs typeface="B Nazanin" panose="00000400000000000000" pitchFamily="2" charset="-78"/>
              </a:rPr>
              <a:t>اندازه </a:t>
            </a:r>
            <a:r>
              <a:rPr lang="fa-IR" sz="3200" b="1" u="sng" dirty="0" err="1">
                <a:solidFill>
                  <a:schemeClr val="tx1"/>
                </a:solidFill>
                <a:cs typeface="B Nazanin" panose="00000400000000000000" pitchFamily="2" charset="-78"/>
              </a:rPr>
              <a:t>فونت</a:t>
            </a:r>
            <a:r>
              <a:rPr lang="fa-IR" sz="3200" b="1" u="sng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3200" b="1" u="sng" dirty="0" err="1">
                <a:solidFill>
                  <a:schemeClr val="tx1"/>
                </a:solidFill>
                <a:cs typeface="B Nazanin" panose="00000400000000000000" pitchFamily="2" charset="-78"/>
              </a:rPr>
              <a:t>باتوجه</a:t>
            </a:r>
            <a:r>
              <a:rPr lang="fa-IR" sz="3200" b="1" u="sng" dirty="0">
                <a:solidFill>
                  <a:schemeClr val="tx1"/>
                </a:solidFill>
                <a:cs typeface="B Nazanin" panose="00000400000000000000" pitchFamily="2" charset="-78"/>
              </a:rPr>
              <a:t> به تعداد کلمات قابل تغییر است</a:t>
            </a:r>
          </a:p>
          <a:p>
            <a:pPr algn="ctr" rtl="1">
              <a:lnSpc>
                <a:spcPct val="150000"/>
              </a:lnSpc>
            </a:pPr>
            <a:r>
              <a:rPr lang="fa-IR" sz="3200" b="1" dirty="0">
                <a:solidFill>
                  <a:schemeClr val="tx1"/>
                </a:solidFill>
                <a:cs typeface="B Nazanin" panose="00000400000000000000" pitchFamily="2" charset="-78"/>
              </a:rPr>
              <a:t>......عنوان مقاله ......</a:t>
            </a:r>
          </a:p>
          <a:p>
            <a:pPr algn="ctr" rtl="1"/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نويسنده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اوّل</a:t>
            </a:r>
            <a:r>
              <a:rPr lang="en-GB" sz="2800" b="1" baseline="30000" dirty="0">
                <a:solidFill>
                  <a:schemeClr val="tx1"/>
                </a:solidFill>
                <a:cs typeface="B Nazanin" panose="00000400000000000000" pitchFamily="2" charset="-78"/>
              </a:rPr>
              <a:t>,</a:t>
            </a:r>
            <a:r>
              <a:rPr lang="en-GB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2800" b="1" baseline="30000" dirty="0">
                <a:solidFill>
                  <a:schemeClr val="tx1"/>
                </a:solidFill>
                <a:cs typeface="B Nazanin" panose="00000400000000000000" pitchFamily="2" charset="-78"/>
              </a:rPr>
              <a:t>1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، </a:t>
            </a:r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نويسنده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 دوّم</a:t>
            </a:r>
            <a:r>
              <a:rPr lang="fa-IR" sz="2800" b="1" baseline="30000" dirty="0">
                <a:solidFill>
                  <a:schemeClr val="tx1"/>
                </a:solidFill>
                <a:cs typeface="B Nazanin" panose="00000400000000000000" pitchFamily="2" charset="-78"/>
              </a:rPr>
              <a:t>2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، </a:t>
            </a:r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فونت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: </a:t>
            </a:r>
            <a:r>
              <a:rPr lang="en-US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B Nazanin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، اندازه </a:t>
            </a:r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فونت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  28 ضخیم )</a:t>
            </a:r>
            <a:endParaRPr lang="en-US" sz="2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lvl="0" algn="ctr" rtl="1"/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1-عنوان نويسنده اوّل</a:t>
            </a:r>
            <a:r>
              <a:rPr lang="en-US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(</a:t>
            </a:r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فونت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: </a:t>
            </a:r>
            <a:r>
              <a:rPr lang="en-US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B Nazanin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، اندازه </a:t>
            </a:r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فونت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 28  ضخیم)</a:t>
            </a:r>
            <a:endParaRPr lang="en-US" sz="2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ctr" rtl="1"/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2- عنوان نويسنده دوّم</a:t>
            </a:r>
            <a:r>
              <a:rPr lang="en-US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(</a:t>
            </a:r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فونت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: </a:t>
            </a:r>
            <a:r>
              <a:rPr lang="en-US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B Nazanin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، اندازه </a:t>
            </a:r>
            <a:r>
              <a:rPr lang="fa-IR" sz="2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فونت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 28و ضخیم)</a:t>
            </a:r>
            <a:endParaRPr lang="en-US" sz="2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ctr"/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ایمیل نویسنده مسئول:</a:t>
            </a:r>
            <a:endParaRPr lang="en-US" sz="2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CF6644-F46B-BBF9-4B5C-828659A045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05" b="54763"/>
          <a:stretch>
            <a:fillRect/>
          </a:stretch>
        </p:blipFill>
        <p:spPr>
          <a:xfrm>
            <a:off x="0" y="603378"/>
            <a:ext cx="22860000" cy="3478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817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251</Words>
  <Application>Microsoft Office PowerPoint</Application>
  <PresentationFormat>Custom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 Lotus</vt:lpstr>
      <vt:lpstr>B Nazanin</vt:lpstr>
      <vt:lpstr>B Titr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</dc:title>
  <dc:creator>Mohandesitosee</dc:creator>
  <cp:lastModifiedBy>Admin</cp:lastModifiedBy>
  <cp:revision>106</cp:revision>
  <cp:lastPrinted>2024-06-02T08:28:02Z</cp:lastPrinted>
  <dcterms:created xsi:type="dcterms:W3CDTF">2016-12-29T15:47:39Z</dcterms:created>
  <dcterms:modified xsi:type="dcterms:W3CDTF">2025-09-23T12:48:43Z</dcterms:modified>
</cp:coreProperties>
</file>