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2860000" cy="26517600"/>
  <p:notesSz cx="7315200" cy="9601200"/>
  <p:defaultTextStyle>
    <a:defPPr>
      <a:defRPr lang="en-US"/>
    </a:defPPr>
    <a:lvl1pPr marL="0" algn="l" defTabSz="2821564" rtl="0" eaLnBrk="1" latinLnBrk="0" hangingPunct="1">
      <a:defRPr sz="5600" kern="1200">
        <a:solidFill>
          <a:schemeClr val="tx1"/>
        </a:solidFill>
        <a:latin typeface="+mn-lt"/>
        <a:ea typeface="+mn-ea"/>
        <a:cs typeface="+mn-cs"/>
      </a:defRPr>
    </a:lvl1pPr>
    <a:lvl2pPr marL="1410782" algn="l" defTabSz="2821564" rtl="0" eaLnBrk="1" latinLnBrk="0" hangingPunct="1">
      <a:defRPr sz="5600" kern="1200">
        <a:solidFill>
          <a:schemeClr val="tx1"/>
        </a:solidFill>
        <a:latin typeface="+mn-lt"/>
        <a:ea typeface="+mn-ea"/>
        <a:cs typeface="+mn-cs"/>
      </a:defRPr>
    </a:lvl2pPr>
    <a:lvl3pPr marL="2821564" algn="l" defTabSz="2821564" rtl="0" eaLnBrk="1" latinLnBrk="0" hangingPunct="1">
      <a:defRPr sz="5600" kern="1200">
        <a:solidFill>
          <a:schemeClr val="tx1"/>
        </a:solidFill>
        <a:latin typeface="+mn-lt"/>
        <a:ea typeface="+mn-ea"/>
        <a:cs typeface="+mn-cs"/>
      </a:defRPr>
    </a:lvl3pPr>
    <a:lvl4pPr marL="4232346" algn="l" defTabSz="2821564" rtl="0" eaLnBrk="1" latinLnBrk="0" hangingPunct="1">
      <a:defRPr sz="5600" kern="1200">
        <a:solidFill>
          <a:schemeClr val="tx1"/>
        </a:solidFill>
        <a:latin typeface="+mn-lt"/>
        <a:ea typeface="+mn-ea"/>
        <a:cs typeface="+mn-cs"/>
      </a:defRPr>
    </a:lvl4pPr>
    <a:lvl5pPr marL="5643128" algn="l" defTabSz="2821564" rtl="0" eaLnBrk="1" latinLnBrk="0" hangingPunct="1">
      <a:defRPr sz="5600" kern="1200">
        <a:solidFill>
          <a:schemeClr val="tx1"/>
        </a:solidFill>
        <a:latin typeface="+mn-lt"/>
        <a:ea typeface="+mn-ea"/>
        <a:cs typeface="+mn-cs"/>
      </a:defRPr>
    </a:lvl5pPr>
    <a:lvl6pPr marL="7053910" algn="l" defTabSz="2821564" rtl="0" eaLnBrk="1" latinLnBrk="0" hangingPunct="1">
      <a:defRPr sz="5600" kern="1200">
        <a:solidFill>
          <a:schemeClr val="tx1"/>
        </a:solidFill>
        <a:latin typeface="+mn-lt"/>
        <a:ea typeface="+mn-ea"/>
        <a:cs typeface="+mn-cs"/>
      </a:defRPr>
    </a:lvl6pPr>
    <a:lvl7pPr marL="8464692" algn="l" defTabSz="2821564" rtl="0" eaLnBrk="1" latinLnBrk="0" hangingPunct="1">
      <a:defRPr sz="5600" kern="1200">
        <a:solidFill>
          <a:schemeClr val="tx1"/>
        </a:solidFill>
        <a:latin typeface="+mn-lt"/>
        <a:ea typeface="+mn-ea"/>
        <a:cs typeface="+mn-cs"/>
      </a:defRPr>
    </a:lvl7pPr>
    <a:lvl8pPr marL="9875474" algn="l" defTabSz="2821564" rtl="0" eaLnBrk="1" latinLnBrk="0" hangingPunct="1">
      <a:defRPr sz="5600" kern="1200">
        <a:solidFill>
          <a:schemeClr val="tx1"/>
        </a:solidFill>
        <a:latin typeface="+mn-lt"/>
        <a:ea typeface="+mn-ea"/>
        <a:cs typeface="+mn-cs"/>
      </a:defRPr>
    </a:lvl8pPr>
    <a:lvl9pPr marL="11286256" algn="l" defTabSz="2821564" rtl="0" eaLnBrk="1" latinLnBrk="0" hangingPunct="1">
      <a:defRPr sz="5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352">
          <p15:clr>
            <a:srgbClr val="A4A3A4"/>
          </p15:clr>
        </p15:guide>
        <p15:guide id="2" pos="72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764"/>
    <a:srgbClr val="231107"/>
    <a:srgbClr val="826D5A"/>
    <a:srgbClr val="DBB778"/>
    <a:srgbClr val="E5D0CA"/>
    <a:srgbClr val="D2A99D"/>
    <a:srgbClr val="6F5443"/>
    <a:srgbClr val="D9B8AE"/>
    <a:srgbClr val="E5BE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38" d="100"/>
          <a:sy n="38" d="100"/>
        </p:scale>
        <p:origin x="915" y="-366"/>
      </p:cViewPr>
      <p:guideLst>
        <p:guide orient="horz" pos="8352"/>
        <p:guide pos="72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91CEB6D9-D92E-4720-B907-EF43BB1ED678}" type="datetimeFigureOut">
              <a:rPr lang="en-US" smtClean="0"/>
              <a:t>1/26/2026</a:t>
            </a:fld>
            <a:endParaRPr lang="en-US"/>
          </a:p>
        </p:txBody>
      </p:sp>
      <p:sp>
        <p:nvSpPr>
          <p:cNvPr id="4" name="Slide Image Placeholder 3"/>
          <p:cNvSpPr>
            <a:spLocks noGrp="1" noRot="1" noChangeAspect="1"/>
          </p:cNvSpPr>
          <p:nvPr>
            <p:ph type="sldImg" idx="2"/>
          </p:nvPr>
        </p:nvSpPr>
        <p:spPr>
          <a:xfrm>
            <a:off x="2105025" y="720725"/>
            <a:ext cx="310515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6CAF8CC-F1DD-410C-A540-814CC7760B85}" type="slidenum">
              <a:rPr lang="en-US" smtClean="0"/>
              <a:t>‹#›</a:t>
            </a:fld>
            <a:endParaRPr lang="en-US"/>
          </a:p>
        </p:txBody>
      </p:sp>
    </p:spTree>
    <p:extLst>
      <p:ext uri="{BB962C8B-B14F-4D97-AF65-F5344CB8AC3E}">
        <p14:creationId xmlns:p14="http://schemas.microsoft.com/office/powerpoint/2010/main" val="3590797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CAF8CC-F1DD-410C-A540-814CC7760B85}" type="slidenum">
              <a:rPr lang="en-US" smtClean="0"/>
              <a:t>1</a:t>
            </a:fld>
            <a:endParaRPr lang="en-US"/>
          </a:p>
        </p:txBody>
      </p:sp>
    </p:spTree>
    <p:extLst>
      <p:ext uri="{BB962C8B-B14F-4D97-AF65-F5344CB8AC3E}">
        <p14:creationId xmlns:p14="http://schemas.microsoft.com/office/powerpoint/2010/main" val="1904292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14500" y="8237645"/>
            <a:ext cx="19431000" cy="5684097"/>
          </a:xfrm>
        </p:spPr>
        <p:txBody>
          <a:bodyPr/>
          <a:lstStyle/>
          <a:p>
            <a:r>
              <a:rPr lang="en-US"/>
              <a:t>Click to edit Master title style</a:t>
            </a:r>
          </a:p>
        </p:txBody>
      </p:sp>
      <p:sp>
        <p:nvSpPr>
          <p:cNvPr id="3" name="Subtitle 2"/>
          <p:cNvSpPr>
            <a:spLocks noGrp="1"/>
          </p:cNvSpPr>
          <p:nvPr>
            <p:ph type="subTitle" idx="1"/>
          </p:nvPr>
        </p:nvSpPr>
        <p:spPr>
          <a:xfrm>
            <a:off x="3429000" y="15026640"/>
            <a:ext cx="16002000" cy="6776720"/>
          </a:xfrm>
        </p:spPr>
        <p:txBody>
          <a:bodyPr/>
          <a:lstStyle>
            <a:lvl1pPr marL="0" indent="0" algn="ctr">
              <a:buNone/>
              <a:defRPr>
                <a:solidFill>
                  <a:schemeClr val="tx1">
                    <a:tint val="75000"/>
                  </a:schemeClr>
                </a:solidFill>
              </a:defRPr>
            </a:lvl1pPr>
            <a:lvl2pPr marL="1410782" indent="0" algn="ctr">
              <a:buNone/>
              <a:defRPr>
                <a:solidFill>
                  <a:schemeClr val="tx1">
                    <a:tint val="75000"/>
                  </a:schemeClr>
                </a:solidFill>
              </a:defRPr>
            </a:lvl2pPr>
            <a:lvl3pPr marL="2821564" indent="0" algn="ctr">
              <a:buNone/>
              <a:defRPr>
                <a:solidFill>
                  <a:schemeClr val="tx1">
                    <a:tint val="75000"/>
                  </a:schemeClr>
                </a:solidFill>
              </a:defRPr>
            </a:lvl3pPr>
            <a:lvl4pPr marL="4232346" indent="0" algn="ctr">
              <a:buNone/>
              <a:defRPr>
                <a:solidFill>
                  <a:schemeClr val="tx1">
                    <a:tint val="75000"/>
                  </a:schemeClr>
                </a:solidFill>
              </a:defRPr>
            </a:lvl4pPr>
            <a:lvl5pPr marL="5643128" indent="0" algn="ctr">
              <a:buNone/>
              <a:defRPr>
                <a:solidFill>
                  <a:schemeClr val="tx1">
                    <a:tint val="75000"/>
                  </a:schemeClr>
                </a:solidFill>
              </a:defRPr>
            </a:lvl5pPr>
            <a:lvl6pPr marL="7053910" indent="0" algn="ctr">
              <a:buNone/>
              <a:defRPr>
                <a:solidFill>
                  <a:schemeClr val="tx1">
                    <a:tint val="75000"/>
                  </a:schemeClr>
                </a:solidFill>
              </a:defRPr>
            </a:lvl6pPr>
            <a:lvl7pPr marL="8464692" indent="0" algn="ctr">
              <a:buNone/>
              <a:defRPr>
                <a:solidFill>
                  <a:schemeClr val="tx1">
                    <a:tint val="75000"/>
                  </a:schemeClr>
                </a:solidFill>
              </a:defRPr>
            </a:lvl7pPr>
            <a:lvl8pPr marL="9875474" indent="0" algn="ctr">
              <a:buNone/>
              <a:defRPr>
                <a:solidFill>
                  <a:schemeClr val="tx1">
                    <a:tint val="75000"/>
                  </a:schemeClr>
                </a:solidFill>
              </a:defRPr>
            </a:lvl8pPr>
            <a:lvl9pPr marL="112862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FC31449-DD4F-47EE-945C-FED0D8DEE585}"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360477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C31449-DD4F-47EE-945C-FED0D8DEE585}"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63453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433750" y="4106547"/>
            <a:ext cx="12858750" cy="874835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857500" y="4106547"/>
            <a:ext cx="38195250" cy="874835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C31449-DD4F-47EE-945C-FED0D8DEE585}"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319580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C31449-DD4F-47EE-945C-FED0D8DEE585}"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3056226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05783" y="17040015"/>
            <a:ext cx="19431000" cy="5266690"/>
          </a:xfrm>
        </p:spPr>
        <p:txBody>
          <a:bodyPr anchor="t"/>
          <a:lstStyle>
            <a:lvl1pPr algn="l">
              <a:defRPr sz="12300" b="1" cap="all"/>
            </a:lvl1pPr>
          </a:lstStyle>
          <a:p>
            <a:r>
              <a:rPr lang="en-US"/>
              <a:t>Click to edit Master title style</a:t>
            </a:r>
          </a:p>
        </p:txBody>
      </p:sp>
      <p:sp>
        <p:nvSpPr>
          <p:cNvPr id="3" name="Text Placeholder 2"/>
          <p:cNvSpPr>
            <a:spLocks noGrp="1"/>
          </p:cNvSpPr>
          <p:nvPr>
            <p:ph type="body" idx="1"/>
          </p:nvPr>
        </p:nvSpPr>
        <p:spPr>
          <a:xfrm>
            <a:off x="1805783" y="11239292"/>
            <a:ext cx="19431000" cy="5800723"/>
          </a:xfrm>
        </p:spPr>
        <p:txBody>
          <a:bodyPr anchor="b"/>
          <a:lstStyle>
            <a:lvl1pPr marL="0" indent="0">
              <a:buNone/>
              <a:defRPr sz="6200">
                <a:solidFill>
                  <a:schemeClr val="tx1">
                    <a:tint val="75000"/>
                  </a:schemeClr>
                </a:solidFill>
              </a:defRPr>
            </a:lvl1pPr>
            <a:lvl2pPr marL="1410782" indent="0">
              <a:buNone/>
              <a:defRPr sz="5600">
                <a:solidFill>
                  <a:schemeClr val="tx1">
                    <a:tint val="75000"/>
                  </a:schemeClr>
                </a:solidFill>
              </a:defRPr>
            </a:lvl2pPr>
            <a:lvl3pPr marL="2821564" indent="0">
              <a:buNone/>
              <a:defRPr sz="4900">
                <a:solidFill>
                  <a:schemeClr val="tx1">
                    <a:tint val="75000"/>
                  </a:schemeClr>
                </a:solidFill>
              </a:defRPr>
            </a:lvl3pPr>
            <a:lvl4pPr marL="4232346" indent="0">
              <a:buNone/>
              <a:defRPr sz="4300">
                <a:solidFill>
                  <a:schemeClr val="tx1">
                    <a:tint val="75000"/>
                  </a:schemeClr>
                </a:solidFill>
              </a:defRPr>
            </a:lvl4pPr>
            <a:lvl5pPr marL="5643128" indent="0">
              <a:buNone/>
              <a:defRPr sz="4300">
                <a:solidFill>
                  <a:schemeClr val="tx1">
                    <a:tint val="75000"/>
                  </a:schemeClr>
                </a:solidFill>
              </a:defRPr>
            </a:lvl5pPr>
            <a:lvl6pPr marL="7053910" indent="0">
              <a:buNone/>
              <a:defRPr sz="4300">
                <a:solidFill>
                  <a:schemeClr val="tx1">
                    <a:tint val="75000"/>
                  </a:schemeClr>
                </a:solidFill>
              </a:defRPr>
            </a:lvl6pPr>
            <a:lvl7pPr marL="8464692" indent="0">
              <a:buNone/>
              <a:defRPr sz="4300">
                <a:solidFill>
                  <a:schemeClr val="tx1">
                    <a:tint val="75000"/>
                  </a:schemeClr>
                </a:solidFill>
              </a:defRPr>
            </a:lvl7pPr>
            <a:lvl8pPr marL="9875474" indent="0">
              <a:buNone/>
              <a:defRPr sz="4300">
                <a:solidFill>
                  <a:schemeClr val="tx1">
                    <a:tint val="75000"/>
                  </a:schemeClr>
                </a:solidFill>
              </a:defRPr>
            </a:lvl8pPr>
            <a:lvl9pPr marL="11286256" indent="0">
              <a:buNone/>
              <a:defRPr sz="4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C31449-DD4F-47EE-945C-FED0D8DEE585}"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359643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857500" y="23927225"/>
            <a:ext cx="25527000" cy="67662850"/>
          </a:xfrm>
        </p:spPr>
        <p:txBody>
          <a:bodyPr/>
          <a:lstStyle>
            <a:lvl1pPr>
              <a:defRPr sz="8600"/>
            </a:lvl1pPr>
            <a:lvl2pPr>
              <a:defRPr sz="7400"/>
            </a:lvl2pPr>
            <a:lvl3pPr>
              <a:defRPr sz="6200"/>
            </a:lvl3pPr>
            <a:lvl4pPr>
              <a:defRPr sz="5600"/>
            </a:lvl4pPr>
            <a:lvl5pPr>
              <a:defRPr sz="5600"/>
            </a:lvl5pPr>
            <a:lvl6pPr>
              <a:defRPr sz="5600"/>
            </a:lvl6pPr>
            <a:lvl7pPr>
              <a:defRPr sz="5600"/>
            </a:lvl7pPr>
            <a:lvl8pPr>
              <a:defRPr sz="5600"/>
            </a:lvl8pPr>
            <a:lvl9pPr>
              <a:defRPr sz="5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8765500" y="23927225"/>
            <a:ext cx="25527000" cy="67662850"/>
          </a:xfrm>
        </p:spPr>
        <p:txBody>
          <a:bodyPr/>
          <a:lstStyle>
            <a:lvl1pPr>
              <a:defRPr sz="8600"/>
            </a:lvl1pPr>
            <a:lvl2pPr>
              <a:defRPr sz="7400"/>
            </a:lvl2pPr>
            <a:lvl3pPr>
              <a:defRPr sz="6200"/>
            </a:lvl3pPr>
            <a:lvl4pPr>
              <a:defRPr sz="5600"/>
            </a:lvl4pPr>
            <a:lvl5pPr>
              <a:defRPr sz="5600"/>
            </a:lvl5pPr>
            <a:lvl6pPr>
              <a:defRPr sz="5600"/>
            </a:lvl6pPr>
            <a:lvl7pPr>
              <a:defRPr sz="5600"/>
            </a:lvl7pPr>
            <a:lvl8pPr>
              <a:defRPr sz="5600"/>
            </a:lvl8pPr>
            <a:lvl9pPr>
              <a:defRPr sz="5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C31449-DD4F-47EE-945C-FED0D8DEE585}"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3266691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61934"/>
            <a:ext cx="20574000" cy="4419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43000" y="5935770"/>
            <a:ext cx="10100470" cy="2473746"/>
          </a:xfrm>
        </p:spPr>
        <p:txBody>
          <a:bodyPr anchor="b"/>
          <a:lstStyle>
            <a:lvl1pPr marL="0" indent="0">
              <a:buNone/>
              <a:defRPr sz="7400" b="1"/>
            </a:lvl1pPr>
            <a:lvl2pPr marL="1410782" indent="0">
              <a:buNone/>
              <a:defRPr sz="6200" b="1"/>
            </a:lvl2pPr>
            <a:lvl3pPr marL="2821564" indent="0">
              <a:buNone/>
              <a:defRPr sz="5600" b="1"/>
            </a:lvl3pPr>
            <a:lvl4pPr marL="4232346" indent="0">
              <a:buNone/>
              <a:defRPr sz="4900" b="1"/>
            </a:lvl4pPr>
            <a:lvl5pPr marL="5643128" indent="0">
              <a:buNone/>
              <a:defRPr sz="4900" b="1"/>
            </a:lvl5pPr>
            <a:lvl6pPr marL="7053910" indent="0">
              <a:buNone/>
              <a:defRPr sz="4900" b="1"/>
            </a:lvl6pPr>
            <a:lvl7pPr marL="8464692" indent="0">
              <a:buNone/>
              <a:defRPr sz="4900" b="1"/>
            </a:lvl7pPr>
            <a:lvl8pPr marL="9875474" indent="0">
              <a:buNone/>
              <a:defRPr sz="4900" b="1"/>
            </a:lvl8pPr>
            <a:lvl9pPr marL="11286256" indent="0">
              <a:buNone/>
              <a:defRPr sz="4900" b="1"/>
            </a:lvl9pPr>
          </a:lstStyle>
          <a:p>
            <a:pPr lvl="0"/>
            <a:r>
              <a:rPr lang="en-US"/>
              <a:t>Click to edit Master text styles</a:t>
            </a:r>
          </a:p>
        </p:txBody>
      </p:sp>
      <p:sp>
        <p:nvSpPr>
          <p:cNvPr id="4" name="Content Placeholder 3"/>
          <p:cNvSpPr>
            <a:spLocks noGrp="1"/>
          </p:cNvSpPr>
          <p:nvPr>
            <p:ph sz="half" idx="2"/>
          </p:nvPr>
        </p:nvSpPr>
        <p:spPr>
          <a:xfrm>
            <a:off x="1143000" y="8409516"/>
            <a:ext cx="10100470" cy="15278314"/>
          </a:xfrm>
        </p:spPr>
        <p:txBody>
          <a:bodyPr/>
          <a:lstStyle>
            <a:lvl1pPr>
              <a:defRPr sz="7400"/>
            </a:lvl1pPr>
            <a:lvl2pPr>
              <a:defRPr sz="6200"/>
            </a:lvl2pPr>
            <a:lvl3pPr>
              <a:defRPr sz="5600"/>
            </a:lvl3pPr>
            <a:lvl4pPr>
              <a:defRPr sz="4900"/>
            </a:lvl4pPr>
            <a:lvl5pPr>
              <a:defRPr sz="4900"/>
            </a:lvl5pPr>
            <a:lvl6pPr>
              <a:defRPr sz="4900"/>
            </a:lvl6pPr>
            <a:lvl7pPr>
              <a:defRPr sz="4900"/>
            </a:lvl7pPr>
            <a:lvl8pPr>
              <a:defRPr sz="4900"/>
            </a:lvl8pPr>
            <a:lvl9pPr>
              <a:defRPr sz="4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612564" y="5935770"/>
            <a:ext cx="10104438" cy="2473746"/>
          </a:xfrm>
        </p:spPr>
        <p:txBody>
          <a:bodyPr anchor="b"/>
          <a:lstStyle>
            <a:lvl1pPr marL="0" indent="0">
              <a:buNone/>
              <a:defRPr sz="7400" b="1"/>
            </a:lvl1pPr>
            <a:lvl2pPr marL="1410782" indent="0">
              <a:buNone/>
              <a:defRPr sz="6200" b="1"/>
            </a:lvl2pPr>
            <a:lvl3pPr marL="2821564" indent="0">
              <a:buNone/>
              <a:defRPr sz="5600" b="1"/>
            </a:lvl3pPr>
            <a:lvl4pPr marL="4232346" indent="0">
              <a:buNone/>
              <a:defRPr sz="4900" b="1"/>
            </a:lvl4pPr>
            <a:lvl5pPr marL="5643128" indent="0">
              <a:buNone/>
              <a:defRPr sz="4900" b="1"/>
            </a:lvl5pPr>
            <a:lvl6pPr marL="7053910" indent="0">
              <a:buNone/>
              <a:defRPr sz="4900" b="1"/>
            </a:lvl6pPr>
            <a:lvl7pPr marL="8464692" indent="0">
              <a:buNone/>
              <a:defRPr sz="4900" b="1"/>
            </a:lvl7pPr>
            <a:lvl8pPr marL="9875474" indent="0">
              <a:buNone/>
              <a:defRPr sz="4900" b="1"/>
            </a:lvl8pPr>
            <a:lvl9pPr marL="11286256" indent="0">
              <a:buNone/>
              <a:defRPr sz="4900" b="1"/>
            </a:lvl9pPr>
          </a:lstStyle>
          <a:p>
            <a:pPr lvl="0"/>
            <a:r>
              <a:rPr lang="en-US"/>
              <a:t>Click to edit Master text styles</a:t>
            </a:r>
          </a:p>
        </p:txBody>
      </p:sp>
      <p:sp>
        <p:nvSpPr>
          <p:cNvPr id="6" name="Content Placeholder 5"/>
          <p:cNvSpPr>
            <a:spLocks noGrp="1"/>
          </p:cNvSpPr>
          <p:nvPr>
            <p:ph sz="quarter" idx="4"/>
          </p:nvPr>
        </p:nvSpPr>
        <p:spPr>
          <a:xfrm>
            <a:off x="11612564" y="8409516"/>
            <a:ext cx="10104438" cy="15278314"/>
          </a:xfrm>
        </p:spPr>
        <p:txBody>
          <a:bodyPr/>
          <a:lstStyle>
            <a:lvl1pPr>
              <a:defRPr sz="7400"/>
            </a:lvl1pPr>
            <a:lvl2pPr>
              <a:defRPr sz="6200"/>
            </a:lvl2pPr>
            <a:lvl3pPr>
              <a:defRPr sz="5600"/>
            </a:lvl3pPr>
            <a:lvl4pPr>
              <a:defRPr sz="4900"/>
            </a:lvl4pPr>
            <a:lvl5pPr>
              <a:defRPr sz="4900"/>
            </a:lvl5pPr>
            <a:lvl6pPr>
              <a:defRPr sz="4900"/>
            </a:lvl6pPr>
            <a:lvl7pPr>
              <a:defRPr sz="4900"/>
            </a:lvl7pPr>
            <a:lvl8pPr>
              <a:defRPr sz="4900"/>
            </a:lvl8pPr>
            <a:lvl9pPr>
              <a:defRPr sz="4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FC31449-DD4F-47EE-945C-FED0D8DEE585}"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131300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FC31449-DD4F-47EE-945C-FED0D8DEE585}"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109098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C31449-DD4F-47EE-945C-FED0D8DEE585}"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44335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1" y="1055793"/>
            <a:ext cx="7520783" cy="4493260"/>
          </a:xfrm>
        </p:spPr>
        <p:txBody>
          <a:bodyPr anchor="b"/>
          <a:lstStyle>
            <a:lvl1pPr algn="l">
              <a:defRPr sz="6200" b="1"/>
            </a:lvl1pPr>
          </a:lstStyle>
          <a:p>
            <a:r>
              <a:rPr lang="en-US"/>
              <a:t>Click to edit Master title style</a:t>
            </a:r>
          </a:p>
        </p:txBody>
      </p:sp>
      <p:sp>
        <p:nvSpPr>
          <p:cNvPr id="3" name="Content Placeholder 2"/>
          <p:cNvSpPr>
            <a:spLocks noGrp="1"/>
          </p:cNvSpPr>
          <p:nvPr>
            <p:ph idx="1"/>
          </p:nvPr>
        </p:nvSpPr>
        <p:spPr>
          <a:xfrm>
            <a:off x="8937625" y="1055795"/>
            <a:ext cx="12779375" cy="22632037"/>
          </a:xfrm>
        </p:spPr>
        <p:txBody>
          <a:bodyPr/>
          <a:lstStyle>
            <a:lvl1pPr>
              <a:defRPr sz="9900"/>
            </a:lvl1pPr>
            <a:lvl2pPr>
              <a:defRPr sz="8600"/>
            </a:lvl2pPr>
            <a:lvl3pPr>
              <a:defRPr sz="7400"/>
            </a:lvl3pPr>
            <a:lvl4pPr>
              <a:defRPr sz="6200"/>
            </a:lvl4pPr>
            <a:lvl5pPr>
              <a:defRPr sz="6200"/>
            </a:lvl5pPr>
            <a:lvl6pPr>
              <a:defRPr sz="6200"/>
            </a:lvl6pPr>
            <a:lvl7pPr>
              <a:defRPr sz="6200"/>
            </a:lvl7pPr>
            <a:lvl8pPr>
              <a:defRPr sz="6200"/>
            </a:lvl8pPr>
            <a:lvl9pPr>
              <a:defRPr sz="6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1" y="5549055"/>
            <a:ext cx="7520783" cy="18138777"/>
          </a:xfrm>
        </p:spPr>
        <p:txBody>
          <a:bodyPr/>
          <a:lstStyle>
            <a:lvl1pPr marL="0" indent="0">
              <a:buNone/>
              <a:defRPr sz="4300"/>
            </a:lvl1pPr>
            <a:lvl2pPr marL="1410782" indent="0">
              <a:buNone/>
              <a:defRPr sz="3700"/>
            </a:lvl2pPr>
            <a:lvl3pPr marL="2821564" indent="0">
              <a:buNone/>
              <a:defRPr sz="3100"/>
            </a:lvl3pPr>
            <a:lvl4pPr marL="4232346" indent="0">
              <a:buNone/>
              <a:defRPr sz="2800"/>
            </a:lvl4pPr>
            <a:lvl5pPr marL="5643128" indent="0">
              <a:buNone/>
              <a:defRPr sz="2800"/>
            </a:lvl5pPr>
            <a:lvl6pPr marL="7053910" indent="0">
              <a:buNone/>
              <a:defRPr sz="2800"/>
            </a:lvl6pPr>
            <a:lvl7pPr marL="8464692" indent="0">
              <a:buNone/>
              <a:defRPr sz="2800"/>
            </a:lvl7pPr>
            <a:lvl8pPr marL="9875474" indent="0">
              <a:buNone/>
              <a:defRPr sz="2800"/>
            </a:lvl8pPr>
            <a:lvl9pPr marL="11286256" indent="0">
              <a:buNone/>
              <a:defRPr sz="2800"/>
            </a:lvl9pPr>
          </a:lstStyle>
          <a:p>
            <a:pPr lvl="0"/>
            <a:r>
              <a:rPr lang="en-US"/>
              <a:t>Click to edit Master text styles</a:t>
            </a:r>
          </a:p>
        </p:txBody>
      </p:sp>
      <p:sp>
        <p:nvSpPr>
          <p:cNvPr id="5" name="Date Placeholder 4"/>
          <p:cNvSpPr>
            <a:spLocks noGrp="1"/>
          </p:cNvSpPr>
          <p:nvPr>
            <p:ph type="dt" sz="half" idx="10"/>
          </p:nvPr>
        </p:nvSpPr>
        <p:spPr/>
        <p:txBody>
          <a:bodyPr/>
          <a:lstStyle/>
          <a:p>
            <a:fld id="{0FC31449-DD4F-47EE-945C-FED0D8DEE585}"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1975920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80720" y="18562320"/>
            <a:ext cx="13716000" cy="2191387"/>
          </a:xfrm>
        </p:spPr>
        <p:txBody>
          <a:bodyPr anchor="b"/>
          <a:lstStyle>
            <a:lvl1pPr algn="l">
              <a:defRPr sz="6200" b="1"/>
            </a:lvl1pPr>
          </a:lstStyle>
          <a:p>
            <a:r>
              <a:rPr lang="en-US"/>
              <a:t>Click to edit Master title style</a:t>
            </a:r>
          </a:p>
        </p:txBody>
      </p:sp>
      <p:sp>
        <p:nvSpPr>
          <p:cNvPr id="3" name="Picture Placeholder 2"/>
          <p:cNvSpPr>
            <a:spLocks noGrp="1"/>
          </p:cNvSpPr>
          <p:nvPr>
            <p:ph type="pic" idx="1"/>
          </p:nvPr>
        </p:nvSpPr>
        <p:spPr>
          <a:xfrm>
            <a:off x="4480720" y="2369397"/>
            <a:ext cx="13716000" cy="15910560"/>
          </a:xfrm>
        </p:spPr>
        <p:txBody>
          <a:bodyPr/>
          <a:lstStyle>
            <a:lvl1pPr marL="0" indent="0">
              <a:buNone/>
              <a:defRPr sz="9900"/>
            </a:lvl1pPr>
            <a:lvl2pPr marL="1410782" indent="0">
              <a:buNone/>
              <a:defRPr sz="8600"/>
            </a:lvl2pPr>
            <a:lvl3pPr marL="2821564" indent="0">
              <a:buNone/>
              <a:defRPr sz="7400"/>
            </a:lvl3pPr>
            <a:lvl4pPr marL="4232346" indent="0">
              <a:buNone/>
              <a:defRPr sz="6200"/>
            </a:lvl4pPr>
            <a:lvl5pPr marL="5643128" indent="0">
              <a:buNone/>
              <a:defRPr sz="6200"/>
            </a:lvl5pPr>
            <a:lvl6pPr marL="7053910" indent="0">
              <a:buNone/>
              <a:defRPr sz="6200"/>
            </a:lvl6pPr>
            <a:lvl7pPr marL="8464692" indent="0">
              <a:buNone/>
              <a:defRPr sz="6200"/>
            </a:lvl7pPr>
            <a:lvl8pPr marL="9875474" indent="0">
              <a:buNone/>
              <a:defRPr sz="6200"/>
            </a:lvl8pPr>
            <a:lvl9pPr marL="11286256" indent="0">
              <a:buNone/>
              <a:defRPr sz="6200"/>
            </a:lvl9pPr>
          </a:lstStyle>
          <a:p>
            <a:endParaRPr lang="en-US"/>
          </a:p>
        </p:txBody>
      </p:sp>
      <p:sp>
        <p:nvSpPr>
          <p:cNvPr id="4" name="Text Placeholder 3"/>
          <p:cNvSpPr>
            <a:spLocks noGrp="1"/>
          </p:cNvSpPr>
          <p:nvPr>
            <p:ph type="body" sz="half" idx="2"/>
          </p:nvPr>
        </p:nvSpPr>
        <p:spPr>
          <a:xfrm>
            <a:off x="4480720" y="20753707"/>
            <a:ext cx="13716000" cy="3112133"/>
          </a:xfrm>
        </p:spPr>
        <p:txBody>
          <a:bodyPr/>
          <a:lstStyle>
            <a:lvl1pPr marL="0" indent="0">
              <a:buNone/>
              <a:defRPr sz="4300"/>
            </a:lvl1pPr>
            <a:lvl2pPr marL="1410782" indent="0">
              <a:buNone/>
              <a:defRPr sz="3700"/>
            </a:lvl2pPr>
            <a:lvl3pPr marL="2821564" indent="0">
              <a:buNone/>
              <a:defRPr sz="3100"/>
            </a:lvl3pPr>
            <a:lvl4pPr marL="4232346" indent="0">
              <a:buNone/>
              <a:defRPr sz="2800"/>
            </a:lvl4pPr>
            <a:lvl5pPr marL="5643128" indent="0">
              <a:buNone/>
              <a:defRPr sz="2800"/>
            </a:lvl5pPr>
            <a:lvl6pPr marL="7053910" indent="0">
              <a:buNone/>
              <a:defRPr sz="2800"/>
            </a:lvl6pPr>
            <a:lvl7pPr marL="8464692" indent="0">
              <a:buNone/>
              <a:defRPr sz="2800"/>
            </a:lvl7pPr>
            <a:lvl8pPr marL="9875474" indent="0">
              <a:buNone/>
              <a:defRPr sz="2800"/>
            </a:lvl8pPr>
            <a:lvl9pPr marL="11286256" indent="0">
              <a:buNone/>
              <a:defRPr sz="2800"/>
            </a:lvl9pPr>
          </a:lstStyle>
          <a:p>
            <a:pPr lvl="0"/>
            <a:r>
              <a:rPr lang="en-US"/>
              <a:t>Click to edit Master text styles</a:t>
            </a:r>
          </a:p>
        </p:txBody>
      </p:sp>
      <p:sp>
        <p:nvSpPr>
          <p:cNvPr id="5" name="Date Placeholder 4"/>
          <p:cNvSpPr>
            <a:spLocks noGrp="1"/>
          </p:cNvSpPr>
          <p:nvPr>
            <p:ph type="dt" sz="half" idx="10"/>
          </p:nvPr>
        </p:nvSpPr>
        <p:spPr/>
        <p:txBody>
          <a:bodyPr/>
          <a:lstStyle/>
          <a:p>
            <a:fld id="{0FC31449-DD4F-47EE-945C-FED0D8DEE585}"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3A4A9-F7FD-4F76-9259-C26FE60BFD3A}" type="slidenum">
              <a:rPr lang="en-US" smtClean="0"/>
              <a:t>‹#›</a:t>
            </a:fld>
            <a:endParaRPr lang="en-US"/>
          </a:p>
        </p:txBody>
      </p:sp>
    </p:spTree>
    <p:extLst>
      <p:ext uri="{BB962C8B-B14F-4D97-AF65-F5344CB8AC3E}">
        <p14:creationId xmlns:p14="http://schemas.microsoft.com/office/powerpoint/2010/main" val="2963450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3000" y="1061934"/>
            <a:ext cx="20574000" cy="4419600"/>
          </a:xfrm>
          <a:prstGeom prst="rect">
            <a:avLst/>
          </a:prstGeom>
        </p:spPr>
        <p:txBody>
          <a:bodyPr vert="horz" lIns="282156" tIns="141078" rIns="282156" bIns="141078" rtlCol="0" anchor="ctr">
            <a:normAutofit/>
          </a:bodyPr>
          <a:lstStyle/>
          <a:p>
            <a:r>
              <a:rPr lang="en-US"/>
              <a:t>Click to edit Master title style</a:t>
            </a:r>
          </a:p>
        </p:txBody>
      </p:sp>
      <p:sp>
        <p:nvSpPr>
          <p:cNvPr id="3" name="Text Placeholder 2"/>
          <p:cNvSpPr>
            <a:spLocks noGrp="1"/>
          </p:cNvSpPr>
          <p:nvPr>
            <p:ph type="body" idx="1"/>
          </p:nvPr>
        </p:nvSpPr>
        <p:spPr>
          <a:xfrm>
            <a:off x="1143000" y="6187442"/>
            <a:ext cx="20574000" cy="17500390"/>
          </a:xfrm>
          <a:prstGeom prst="rect">
            <a:avLst/>
          </a:prstGeom>
        </p:spPr>
        <p:txBody>
          <a:bodyPr vert="horz" lIns="282156" tIns="141078" rIns="282156" bIns="1410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3000" y="24577888"/>
            <a:ext cx="5334000" cy="1411817"/>
          </a:xfrm>
          <a:prstGeom prst="rect">
            <a:avLst/>
          </a:prstGeom>
        </p:spPr>
        <p:txBody>
          <a:bodyPr vert="horz" lIns="282156" tIns="141078" rIns="282156" bIns="141078" rtlCol="0" anchor="ctr"/>
          <a:lstStyle>
            <a:lvl1pPr algn="l">
              <a:defRPr sz="3700">
                <a:solidFill>
                  <a:schemeClr val="tx1">
                    <a:tint val="75000"/>
                  </a:schemeClr>
                </a:solidFill>
              </a:defRPr>
            </a:lvl1pPr>
          </a:lstStyle>
          <a:p>
            <a:fld id="{0FC31449-DD4F-47EE-945C-FED0D8DEE585}" type="datetimeFigureOut">
              <a:rPr lang="en-US" smtClean="0"/>
              <a:t>1/26/2026</a:t>
            </a:fld>
            <a:endParaRPr lang="en-US"/>
          </a:p>
        </p:txBody>
      </p:sp>
      <p:sp>
        <p:nvSpPr>
          <p:cNvPr id="5" name="Footer Placeholder 4"/>
          <p:cNvSpPr>
            <a:spLocks noGrp="1"/>
          </p:cNvSpPr>
          <p:nvPr>
            <p:ph type="ftr" sz="quarter" idx="3"/>
          </p:nvPr>
        </p:nvSpPr>
        <p:spPr>
          <a:xfrm>
            <a:off x="7810500" y="24577888"/>
            <a:ext cx="7239000" cy="1411817"/>
          </a:xfrm>
          <a:prstGeom prst="rect">
            <a:avLst/>
          </a:prstGeom>
        </p:spPr>
        <p:txBody>
          <a:bodyPr vert="horz" lIns="282156" tIns="141078" rIns="282156" bIns="141078" rtlCol="0" anchor="ctr"/>
          <a:lstStyle>
            <a:lvl1pPr algn="ctr">
              <a:defRPr sz="3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6383000" y="24577888"/>
            <a:ext cx="5334000" cy="1411817"/>
          </a:xfrm>
          <a:prstGeom prst="rect">
            <a:avLst/>
          </a:prstGeom>
        </p:spPr>
        <p:txBody>
          <a:bodyPr vert="horz" lIns="282156" tIns="141078" rIns="282156" bIns="141078" rtlCol="0" anchor="ctr"/>
          <a:lstStyle>
            <a:lvl1pPr algn="r">
              <a:defRPr sz="3700">
                <a:solidFill>
                  <a:schemeClr val="tx1">
                    <a:tint val="75000"/>
                  </a:schemeClr>
                </a:solidFill>
              </a:defRPr>
            </a:lvl1pPr>
          </a:lstStyle>
          <a:p>
            <a:fld id="{65E3A4A9-F7FD-4F76-9259-C26FE60BFD3A}" type="slidenum">
              <a:rPr lang="en-US" smtClean="0"/>
              <a:t>‹#›</a:t>
            </a:fld>
            <a:endParaRPr lang="en-US"/>
          </a:p>
        </p:txBody>
      </p:sp>
    </p:spTree>
    <p:extLst>
      <p:ext uri="{BB962C8B-B14F-4D97-AF65-F5344CB8AC3E}">
        <p14:creationId xmlns:p14="http://schemas.microsoft.com/office/powerpoint/2010/main" val="1265875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1564" rtl="0" eaLnBrk="1" latinLnBrk="0" hangingPunct="1">
        <a:spcBef>
          <a:spcPct val="0"/>
        </a:spcBef>
        <a:buNone/>
        <a:defRPr sz="13600" kern="1200">
          <a:solidFill>
            <a:schemeClr val="tx1"/>
          </a:solidFill>
          <a:latin typeface="+mj-lt"/>
          <a:ea typeface="+mj-ea"/>
          <a:cs typeface="+mj-cs"/>
        </a:defRPr>
      </a:lvl1pPr>
    </p:titleStyle>
    <p:bodyStyle>
      <a:lvl1pPr marL="1058087" indent="-1058087" algn="l" defTabSz="2821564" rtl="0" eaLnBrk="1" latinLnBrk="0" hangingPunct="1">
        <a:spcBef>
          <a:spcPct val="20000"/>
        </a:spcBef>
        <a:buFont typeface="Arial" panose="020B0604020202020204" pitchFamily="34" charset="0"/>
        <a:buChar char="•"/>
        <a:defRPr sz="9900" kern="1200">
          <a:solidFill>
            <a:schemeClr val="tx1"/>
          </a:solidFill>
          <a:latin typeface="+mn-lt"/>
          <a:ea typeface="+mn-ea"/>
          <a:cs typeface="+mn-cs"/>
        </a:defRPr>
      </a:lvl1pPr>
      <a:lvl2pPr marL="2292521" indent="-881739" algn="l" defTabSz="2821564" rtl="0" eaLnBrk="1" latinLnBrk="0" hangingPunct="1">
        <a:spcBef>
          <a:spcPct val="20000"/>
        </a:spcBef>
        <a:buFont typeface="Arial" panose="020B0604020202020204" pitchFamily="34" charset="0"/>
        <a:buChar char="–"/>
        <a:defRPr sz="8600" kern="1200">
          <a:solidFill>
            <a:schemeClr val="tx1"/>
          </a:solidFill>
          <a:latin typeface="+mn-lt"/>
          <a:ea typeface="+mn-ea"/>
          <a:cs typeface="+mn-cs"/>
        </a:defRPr>
      </a:lvl2pPr>
      <a:lvl3pPr marL="3526955" indent="-705391" algn="l" defTabSz="2821564" rtl="0" eaLnBrk="1" latinLnBrk="0" hangingPunct="1">
        <a:spcBef>
          <a:spcPct val="20000"/>
        </a:spcBef>
        <a:buFont typeface="Arial" panose="020B0604020202020204" pitchFamily="34" charset="0"/>
        <a:buChar char="•"/>
        <a:defRPr sz="7400" kern="1200">
          <a:solidFill>
            <a:schemeClr val="tx1"/>
          </a:solidFill>
          <a:latin typeface="+mn-lt"/>
          <a:ea typeface="+mn-ea"/>
          <a:cs typeface="+mn-cs"/>
        </a:defRPr>
      </a:lvl3pPr>
      <a:lvl4pPr marL="4937737"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4pPr>
      <a:lvl5pPr marL="6348519"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5pPr>
      <a:lvl6pPr marL="7759301"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6pPr>
      <a:lvl7pPr marL="9170083"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7pPr>
      <a:lvl8pPr marL="10580865"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8pPr>
      <a:lvl9pPr marL="11991647" indent="-705391" algn="l" defTabSz="2821564"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9pPr>
    </p:bodyStyle>
    <p:otherStyle>
      <a:defPPr>
        <a:defRPr lang="en-US"/>
      </a:defPPr>
      <a:lvl1pPr marL="0" algn="l" defTabSz="2821564" rtl="0" eaLnBrk="1" latinLnBrk="0" hangingPunct="1">
        <a:defRPr sz="5600" kern="1200">
          <a:solidFill>
            <a:schemeClr val="tx1"/>
          </a:solidFill>
          <a:latin typeface="+mn-lt"/>
          <a:ea typeface="+mn-ea"/>
          <a:cs typeface="+mn-cs"/>
        </a:defRPr>
      </a:lvl1pPr>
      <a:lvl2pPr marL="1410782" algn="l" defTabSz="2821564" rtl="0" eaLnBrk="1" latinLnBrk="0" hangingPunct="1">
        <a:defRPr sz="5600" kern="1200">
          <a:solidFill>
            <a:schemeClr val="tx1"/>
          </a:solidFill>
          <a:latin typeface="+mn-lt"/>
          <a:ea typeface="+mn-ea"/>
          <a:cs typeface="+mn-cs"/>
        </a:defRPr>
      </a:lvl2pPr>
      <a:lvl3pPr marL="2821564" algn="l" defTabSz="2821564" rtl="0" eaLnBrk="1" latinLnBrk="0" hangingPunct="1">
        <a:defRPr sz="5600" kern="1200">
          <a:solidFill>
            <a:schemeClr val="tx1"/>
          </a:solidFill>
          <a:latin typeface="+mn-lt"/>
          <a:ea typeface="+mn-ea"/>
          <a:cs typeface="+mn-cs"/>
        </a:defRPr>
      </a:lvl3pPr>
      <a:lvl4pPr marL="4232346" algn="l" defTabSz="2821564" rtl="0" eaLnBrk="1" latinLnBrk="0" hangingPunct="1">
        <a:defRPr sz="5600" kern="1200">
          <a:solidFill>
            <a:schemeClr val="tx1"/>
          </a:solidFill>
          <a:latin typeface="+mn-lt"/>
          <a:ea typeface="+mn-ea"/>
          <a:cs typeface="+mn-cs"/>
        </a:defRPr>
      </a:lvl4pPr>
      <a:lvl5pPr marL="5643128" algn="l" defTabSz="2821564" rtl="0" eaLnBrk="1" latinLnBrk="0" hangingPunct="1">
        <a:defRPr sz="5600" kern="1200">
          <a:solidFill>
            <a:schemeClr val="tx1"/>
          </a:solidFill>
          <a:latin typeface="+mn-lt"/>
          <a:ea typeface="+mn-ea"/>
          <a:cs typeface="+mn-cs"/>
        </a:defRPr>
      </a:lvl5pPr>
      <a:lvl6pPr marL="7053910" algn="l" defTabSz="2821564" rtl="0" eaLnBrk="1" latinLnBrk="0" hangingPunct="1">
        <a:defRPr sz="5600" kern="1200">
          <a:solidFill>
            <a:schemeClr val="tx1"/>
          </a:solidFill>
          <a:latin typeface="+mn-lt"/>
          <a:ea typeface="+mn-ea"/>
          <a:cs typeface="+mn-cs"/>
        </a:defRPr>
      </a:lvl6pPr>
      <a:lvl7pPr marL="8464692" algn="l" defTabSz="2821564" rtl="0" eaLnBrk="1" latinLnBrk="0" hangingPunct="1">
        <a:defRPr sz="5600" kern="1200">
          <a:solidFill>
            <a:schemeClr val="tx1"/>
          </a:solidFill>
          <a:latin typeface="+mn-lt"/>
          <a:ea typeface="+mn-ea"/>
          <a:cs typeface="+mn-cs"/>
        </a:defRPr>
      </a:lvl7pPr>
      <a:lvl8pPr marL="9875474" algn="l" defTabSz="2821564" rtl="0" eaLnBrk="1" latinLnBrk="0" hangingPunct="1">
        <a:defRPr sz="5600" kern="1200">
          <a:solidFill>
            <a:schemeClr val="tx1"/>
          </a:solidFill>
          <a:latin typeface="+mn-lt"/>
          <a:ea typeface="+mn-ea"/>
          <a:cs typeface="+mn-cs"/>
        </a:defRPr>
      </a:lvl8pPr>
      <a:lvl9pPr marL="11286256" algn="l" defTabSz="2821564" rtl="0" eaLnBrk="1" latinLnBrk="0" hangingPunct="1">
        <a:defRPr sz="5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657350" y="8501399"/>
            <a:ext cx="19831050" cy="43764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rtl="1"/>
            <a:endParaRPr lang="en-US" sz="2000" b="1" kern="0" dirty="0">
              <a:solidFill>
                <a:schemeClr val="tx1"/>
              </a:solidFill>
              <a:latin typeface="Times New Roman" panose="02020603050405020304" pitchFamily="18" charset="0"/>
              <a:ea typeface="Times New Roman" panose="02020603050405020304" pitchFamily="18" charset="0"/>
              <a:cs typeface="B Nazanin" panose="00000400000000000000" pitchFamily="2" charset="-78"/>
            </a:endParaRPr>
          </a:p>
          <a:p>
            <a:pPr algn="just" rtl="1"/>
            <a:endParaRPr lang="fa-IR" sz="2000"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algn="just" rtl="1"/>
            <a:endParaRPr lang="en-US" sz="2000"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endParaRPr>
          </a:p>
          <a:p>
            <a:pPr algn="just" rtl="1"/>
            <a:r>
              <a:rPr lang="ar-SA" sz="2000"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rPr>
              <a:t>کشاورزی به‌عنوان یکی از بخش‌های حیاتی اقتصاد و تأمین امنیت غذایی، با چالش‌های فراوانی در زمینه مصرف انرژی مواجه است. مصرف انرژی زیاد، به ویژه سوخت‌های فسیلی، علاوه بر افزایش هزینه‌های تولید، پیامدهای زیست‌محیطی شدیدی از جمله انتشار گازهای گلخانه‌ای و تخریب منابع طبیعی دارد.</a:t>
            </a:r>
            <a:r>
              <a:rPr lang="ar-SA" sz="2000" kern="0" dirty="0">
                <a:solidFill>
                  <a:schemeClr val="tx1"/>
                </a:solidFill>
                <a:effectLst/>
                <a:latin typeface="Calibri" panose="020F0502020204030204" pitchFamily="34" charset="0"/>
                <a:ea typeface="Times New Roman" panose="02020603050405020304" pitchFamily="18" charset="0"/>
                <a:cs typeface="B Nazanin" panose="00000400000000000000" pitchFamily="2" charset="-78"/>
              </a:rPr>
              <a:t> </a:t>
            </a:r>
            <a:r>
              <a:rPr lang="ar-SA" sz="2000" kern="0" dirty="0">
                <a:solidFill>
                  <a:schemeClr val="tx1"/>
                </a:solidFill>
                <a:effectLst/>
                <a:latin typeface="Times New Roman" panose="02020603050405020304" pitchFamily="18" charset="0"/>
                <a:ea typeface="Times New Roman" panose="02020603050405020304" pitchFamily="18" charset="0"/>
                <a:cs typeface="B Nazanin" panose="00000400000000000000" pitchFamily="2" charset="-78"/>
              </a:rPr>
              <a:t>این مقاله با رویکرد مروری، نقش فیزیولوژی گیاهان زراعی، فناوری‌های نوین و مدل‌های ریاضی در بهینه‌سازی مصرف انرژی در کشاورزی را بررسی می‌کند. مطالعه مکانیسم‌کشاورزی به‌عنوان یکی از بخش‌های حیاتی اقتصاد و تأمین امنیت غذایی، با چالش‌های فراوانی در زمینه مصرف انرژی مواجه است. مصرف انرژی زیاد، به ویژه سوخت‌های فسیلی، علاوه بر افزایش هزینه‌های تولید، پیامدهای زیست‌محیطی شدیدی از جمله انتشار گازهای گلخانه‌ای و تخریب منابع طبیعی دارد. این مقاله با رویکرد مروری، نقش فیزیولوژی گیاهان زراعی، فناوری‌های نوین و مدل‌های ریاضی در بهینه‌سازی مصرف انرژی در کشاورزی را بررسی می‌کند. مطالعه مکانیسم‌های فتوسنتز، تعرق و متابولیسم گیاه و تلفیق آن با سام</a:t>
            </a:r>
            <a:r>
              <a:rPr lang="ar-SA" sz="2000" dirty="0">
                <a:solidFill>
                  <a:schemeClr val="tx1"/>
                </a:solidFill>
                <a:cs typeface="B Nazanin" panose="00000400000000000000" pitchFamily="2" charset="-78"/>
              </a:rPr>
              <a:t>کشاورزی به‌عنوان یکی از بخش‌های حیاتی اقتصاد و تأمین امنیت غذایی، با چالش‌های فراوانی در زمینه مصرف انرژی مواجه است. مصرف انرژی زیاد، به ویژه سوخت‌های فسیلی، علاوه بر افزایش هزینه‌های تولید، پیامدهای زیست‌محیطی شدیدی از جمله انتشار گازهای گلخانه‌ای و تخریب منابع طبیعی دارد. این مقاله با رویکرد مروری، نقش فیزیولوژی گیاهان زراعی، فناوری‌های نوین و مدل‌های ریاضی در بهینه‌سازی مصرف انرژی در کشاورزی را بررسی می‌کند. مطالعه مکانیسم‌های فتوسنتز، تعرق و متابولیسم گیاه و تلفیق آن با سامانه‌های هوشمند کنترل اقلیم، انرژی‌های تجدیدپذیر و ابزارهای داده‌کاوی نشان می‌دهد که بهره‌وری انرژی می‌تواند به‌طور قابل توجهی افزایش یابد. همچنین، کاربرد هوش مصنوعی و یادگیری ماشین در پیش‌بینی نیازهای انرژی و آب، مدیریت هوشمند آبیاری، تشخیص بیماری‌ها و بهینه‌سازی فرآیندهای کشاورزی، راهکار مؤثری برای کاهش مصرف انرژی و ارتقای پایداری زیست‌محیطی است. یافته‌ها تأکید می‌کنند که ترکیب دانش فیزیولوژی گیاه، فناوری‌های پیشرفته و مدل‌های برنامه‌ریزی چندهدفه، همراه با سیاست‌های حمایتی و آموزش کشاورزان، مسیر تحقق کشاورزی هوشمند، پایدار و مقاوم در برابر تغییرات اقلیمی را هموار می‌سازد</a:t>
            </a:r>
            <a:r>
              <a:rPr lang="en-US" sz="2000" dirty="0">
                <a:solidFill>
                  <a:schemeClr val="tx1"/>
                </a:solidFill>
                <a:cs typeface="B Nazanin" panose="00000400000000000000" pitchFamily="2" charset="-78"/>
              </a:rPr>
              <a:t>.</a:t>
            </a:r>
          </a:p>
          <a:p>
            <a:pPr algn="just" rtl="1"/>
            <a:endParaRPr lang="en-US" sz="2000" dirty="0">
              <a:solidFill>
                <a:schemeClr val="tx1"/>
              </a:solidFill>
              <a:cs typeface="B Nazanin" panose="00000400000000000000" pitchFamily="2" charset="-78"/>
            </a:endParaRPr>
          </a:p>
          <a:p>
            <a:pPr algn="just" rtl="1"/>
            <a:r>
              <a:rPr lang="ar-SA" sz="2400" b="1" dirty="0">
                <a:solidFill>
                  <a:schemeClr val="tx1"/>
                </a:solidFill>
                <a:cs typeface="B Nazanin" panose="00000400000000000000" pitchFamily="2" charset="-78"/>
              </a:rPr>
              <a:t>کلمات کلیدی: </a:t>
            </a:r>
            <a:r>
              <a:rPr lang="ar-SA" sz="2000" dirty="0">
                <a:solidFill>
                  <a:schemeClr val="tx1"/>
                </a:solidFill>
                <a:cs typeface="B Nazanin" panose="00000400000000000000" pitchFamily="2" charset="-78"/>
              </a:rPr>
              <a:t>بهینه‌سازی انرژی؛ کشاورزی پایدار؛ فیزیولوژی گیاه؛ فناوری‌های نوین؛ هوش مصنوعی؛ انرژی‌های تجدیدپذیر؛ آبیاری هوشمند؛ مدل‌های ریاضی؛ بهره‌وری منابع</a:t>
            </a:r>
            <a:endParaRPr lang="en-US" sz="2000" dirty="0">
              <a:solidFill>
                <a:schemeClr val="tx1"/>
              </a:solidFill>
              <a:cs typeface="B Nazanin" panose="00000400000000000000" pitchFamily="2" charset="-78"/>
            </a:endParaRPr>
          </a:p>
          <a:p>
            <a:pPr marL="0" marR="0" algn="just" rtl="1">
              <a:lnSpc>
                <a:spcPct val="115000"/>
              </a:lnSpc>
              <a:spcAft>
                <a:spcPts val="800"/>
              </a:spcAft>
              <a:buNone/>
            </a:pPr>
            <a:r>
              <a:rPr lang="ar-SA" sz="1800" kern="0" dirty="0">
                <a:effectLst/>
                <a:latin typeface="Times New Roman" panose="02020603050405020304" pitchFamily="18" charset="0"/>
                <a:ea typeface="Times New Roman" panose="02020603050405020304" pitchFamily="18" charset="0"/>
                <a:cs typeface="B Nazanin" panose="00000400000000000000" pitchFamily="2" charset="-78"/>
              </a:rPr>
              <a:t>کشاورزی هوشمند، پایدار و مقاوم در برابر </a:t>
            </a:r>
            <a:r>
              <a:rPr lang="ar-SA" sz="3600" b="1" kern="0" dirty="0">
                <a:effectLst/>
                <a:latin typeface="Times New Roman" panose="02020603050405020304" pitchFamily="18" charset="0"/>
                <a:ea typeface="Times New Roman" panose="02020603050405020304" pitchFamily="18" charset="0"/>
                <a:cs typeface="B Nazanin" panose="00000400000000000000" pitchFamily="2" charset="-78"/>
              </a:rPr>
              <a:t>تغییرات اقلیمی را هموار می‌سازد.های فتوسنتز، تعرق و متابولیسم گیاه و تلفیق آن با سامانه‌های هوشمند کنترل اقلیم، انرژی‌های تجدیدپذیر و ابزارهای داده‌کاوی نشان م</a:t>
            </a:r>
            <a:endParaRPr lang="fa-IR" sz="3600" b="1" kern="0" dirty="0">
              <a:effectLst/>
              <a:latin typeface="Times New Roman" panose="02020603050405020304" pitchFamily="18" charset="0"/>
              <a:ea typeface="Times New Roman" panose="02020603050405020304" pitchFamily="18" charset="0"/>
              <a:cs typeface="B Nazanin" panose="00000400000000000000" pitchFamily="2" charset="-78"/>
            </a:endParaRPr>
          </a:p>
          <a:p>
            <a:pPr marL="0" marR="0" algn="just" rtl="1">
              <a:lnSpc>
                <a:spcPct val="115000"/>
              </a:lnSpc>
              <a:spcAft>
                <a:spcPts val="800"/>
              </a:spcAft>
              <a:buNone/>
            </a:pPr>
            <a:endParaRPr lang="fa-IR" sz="3600" b="1" kern="0" dirty="0">
              <a:effectLst/>
              <a:latin typeface="Times New Roman" panose="02020603050405020304" pitchFamily="18" charset="0"/>
              <a:ea typeface="Times New Roman" panose="02020603050405020304" pitchFamily="18" charset="0"/>
              <a:cs typeface="B Nazanin" panose="00000400000000000000" pitchFamily="2" charset="-78"/>
            </a:endParaRPr>
          </a:p>
          <a:p>
            <a:pPr marL="0" marR="0" algn="just" rtl="1">
              <a:lnSpc>
                <a:spcPct val="115000"/>
              </a:lnSpc>
              <a:spcAft>
                <a:spcPts val="800"/>
              </a:spcAft>
              <a:buNone/>
            </a:pPr>
            <a:r>
              <a:rPr lang="ar-SA" sz="3600" b="1" kern="0" dirty="0">
                <a:effectLst/>
                <a:latin typeface="Times New Roman" panose="02020603050405020304" pitchFamily="18" charset="0"/>
                <a:ea typeface="Times New Roman" panose="02020603050405020304" pitchFamily="18" charset="0"/>
                <a:cs typeface="B Nazanin" panose="00000400000000000000" pitchFamily="2" charset="-78"/>
              </a:rPr>
              <a:t>ی‌دهد که بهره‌وری انرژی می‌تواند به‌طور قابل توجهی افزایش یابد. همچنین، کاربرد هوش مصنوعی و یادگیری ماشین در پیش‌بینی نیازهای انرژی و آب، مدیریت هوشمند آبیاری، تشخیص بیماری‌ها و بهینه‌سازی فرآیندهای کشاورزی، راهکار مؤثری برای کاهش مصرف انرژی و ارتقای پایداری زیست‌محیطی است. یافته‌ها تأکید می‌کنند که ترکیب دانش فیزیولوژی گیاه، فناوری‌های پیشرفته و مدل‌های برنامه‌ریزی چندهدفه، همراه با سیاست‌های حمایتی و آموزش کشاورزان، مسیر تحقق کشاورزی هوشمند، پایدار و مقاوم در برابر تغییرات اقلیمی را هموار می‌سازد</a:t>
            </a:r>
            <a:r>
              <a:rPr lang="en-US" sz="3600" b="1" kern="0" dirty="0">
                <a:effectLst/>
                <a:latin typeface="Times New Roman" panose="02020603050405020304" pitchFamily="18" charset="0"/>
                <a:ea typeface="Times New Roman" panose="02020603050405020304" pitchFamily="18" charset="0"/>
                <a:cs typeface="B Nazanin" panose="00000400000000000000" pitchFamily="2" charset="-78"/>
              </a:rPr>
              <a:t>.</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p>
            <a:pPr algn="just" rtl="1"/>
            <a:endParaRPr lang="ar-IQ" sz="3600" dirty="0">
              <a:solidFill>
                <a:schemeClr val="tx1"/>
              </a:solidFill>
              <a:cs typeface="B Nazanin" panose="00000400000000000000" pitchFamily="2" charset="-78"/>
            </a:endParaRPr>
          </a:p>
        </p:txBody>
      </p:sp>
      <p:sp>
        <p:nvSpPr>
          <p:cNvPr id="6" name="Rounded Rectangle 5"/>
          <p:cNvSpPr/>
          <p:nvPr/>
        </p:nvSpPr>
        <p:spPr>
          <a:xfrm>
            <a:off x="12039600" y="13030200"/>
            <a:ext cx="9220200" cy="647700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000" dirty="0">
                <a:solidFill>
                  <a:schemeClr val="tx1"/>
                </a:solidFill>
                <a:cs typeface="B Nazanin" panose="00000400000000000000" pitchFamily="2" charset="-78"/>
              </a:rPr>
              <a:t>کشاورزی یکی از بخش‌های کلیدی اقتصاد جهانی است و نقش مهمی در تأمین غذا و توسعه اقتصادی دارد</a:t>
            </a:r>
            <a:r>
              <a:rPr lang="en-US"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این بخش همچنین یکی از عمده‌ترین مصرف‌کنندگان انرژی در مراحل تولید، فرآوری و حمل‌ونقل محصولات کشاورزی است(</a:t>
            </a:r>
            <a:r>
              <a:rPr lang="en-US" sz="2000" dirty="0">
                <a:solidFill>
                  <a:schemeClr val="tx1"/>
                </a:solidFill>
                <a:cs typeface="B Nazanin" panose="00000400000000000000" pitchFamily="2" charset="-78"/>
              </a:rPr>
              <a:t>Qin et al., 2024</a:t>
            </a:r>
            <a:r>
              <a:rPr lang="fa-IR"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مصرف بالای انرژی، عمدتاً از سوخت‌های فسیلی، نه تنها هزینه‌های اقتصادی تولید را افزایش می‌دهد بلکه پیامدهای زیست‌محیطی شدیدی نظیر انتشار گازهای گلخانه‌ای و تخریب منابع طبیعی دارد(</a:t>
            </a:r>
            <a:r>
              <a:rPr lang="en-US" sz="2000" dirty="0">
                <a:solidFill>
                  <a:schemeClr val="tx1"/>
                </a:solidFill>
                <a:cs typeface="B Nazanin" panose="00000400000000000000" pitchFamily="2" charset="-78"/>
              </a:rPr>
              <a:t> (Sulewski &amp; </a:t>
            </a:r>
            <a:r>
              <a:rPr lang="en-US" sz="2000" dirty="0" err="1">
                <a:solidFill>
                  <a:schemeClr val="tx1"/>
                </a:solidFill>
                <a:cs typeface="B Nazanin" panose="00000400000000000000" pitchFamily="2" charset="-78"/>
              </a:rPr>
              <a:t>Wąs</a:t>
            </a:r>
            <a:r>
              <a:rPr lang="en-US" sz="2000" dirty="0">
                <a:solidFill>
                  <a:schemeClr val="tx1"/>
                </a:solidFill>
                <a:cs typeface="B Nazanin" panose="00000400000000000000" pitchFamily="2" charset="-78"/>
              </a:rPr>
              <a:t>, 2024</a:t>
            </a:r>
            <a:r>
              <a:rPr lang="fa-IR" sz="2000" dirty="0">
                <a:solidFill>
                  <a:schemeClr val="tx1"/>
                </a:solidFill>
                <a:cs typeface="B Nazanin" panose="00000400000000000000" pitchFamily="2" charset="-78"/>
              </a:rPr>
              <a:t>.</a:t>
            </a:r>
            <a:r>
              <a:rPr lang="ar-SA" sz="2000" dirty="0">
                <a:solidFill>
                  <a:schemeClr val="tx1"/>
                </a:solidFill>
                <a:cs typeface="B Nazanin" panose="00000400000000000000" pitchFamily="2" charset="-78"/>
              </a:rPr>
              <a:t> تحقیقات نشان می‌دهد که فرآیندهای فیزیولوژیک گیاهان، فناوری‌های نوین و مدل‌های ریاضی بهینه‌سازی چندهدفه نقش کلیدی در افزایش بهره‌وری انرژی در کشاورزی دارن</a:t>
            </a:r>
            <a:r>
              <a:rPr lang="fa-IR" sz="2000" dirty="0">
                <a:solidFill>
                  <a:schemeClr val="tx1"/>
                </a:solidFill>
                <a:cs typeface="B Nazanin" panose="00000400000000000000" pitchFamily="2" charset="-78"/>
              </a:rPr>
              <a:t>د</a:t>
            </a:r>
            <a:r>
              <a:rPr lang="en-US" sz="2000" dirty="0">
                <a:solidFill>
                  <a:schemeClr val="tx1"/>
                </a:solidFill>
                <a:cs typeface="B Nazanin" panose="00000400000000000000" pitchFamily="2" charset="-78"/>
              </a:rPr>
              <a:t> .(Khan et al., 2020) </a:t>
            </a:r>
            <a:r>
              <a:rPr lang="ar-SA" sz="2000" dirty="0">
                <a:solidFill>
                  <a:schemeClr val="tx1"/>
                </a:solidFill>
                <a:cs typeface="B Nazanin" panose="00000400000000000000" pitchFamily="2" charset="-78"/>
              </a:rPr>
              <a:t>مکانیسم‌های تنظیمی گیاهان در پاسخ به تنش‌های محیطی مانند خشکی، شوری، تابش نور و دما، مستقیماً بر میزان مصرف انرژی سیستم‌های کشاورزی تأثیر می‌گذارند. فرآیندهای بیولوژیکی مانند فتوسنتز و تعرق، که مدیریت بهینه آن‌ها می‌تواند راندمان مصرف انرژی را افزایش دهد، از موضوعات اصلی پژوهش‌های جدید هستند</a:t>
            </a:r>
            <a:r>
              <a:rPr lang="en-US" sz="2000" dirty="0">
                <a:solidFill>
                  <a:schemeClr val="tx1"/>
                </a:solidFill>
                <a:cs typeface="B Nazanin" panose="00000400000000000000" pitchFamily="2" charset="-78"/>
              </a:rPr>
              <a:t> (Rezaei, 2025)</a:t>
            </a:r>
            <a:r>
              <a:rPr lang="fa-IR"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فناوری‌های پیشرفته، شامل اینترنت اشیاء</a:t>
            </a:r>
            <a:r>
              <a:rPr lang="en-US" sz="2000" dirty="0">
                <a:solidFill>
                  <a:schemeClr val="tx1"/>
                </a:solidFill>
                <a:cs typeface="B Nazanin" panose="00000400000000000000" pitchFamily="2" charset="-78"/>
              </a:rPr>
              <a:t> (IoT)</a:t>
            </a:r>
            <a:r>
              <a:rPr lang="ar-SA" sz="2000" dirty="0">
                <a:solidFill>
                  <a:schemeClr val="tx1"/>
                </a:solidFill>
                <a:cs typeface="B Nazanin" panose="00000400000000000000" pitchFamily="2" charset="-78"/>
              </a:rPr>
              <a:t>، یادگیری ماشین، سیستم‌های کنترل اقلیم هوشمند و انرژی‌های تجدیدپذیر (خورشیدی، بادی، زیست‌توده)، امکان پایش و مدیریت دقیق مصرف انرژی را فراهم می‌کنند</a:t>
            </a:r>
            <a:r>
              <a:rPr lang="en-US" sz="2000" dirty="0">
                <a:solidFill>
                  <a:schemeClr val="tx1"/>
                </a:solidFill>
                <a:cs typeface="B Nazanin" panose="00000400000000000000" pitchFamily="2" charset="-78"/>
              </a:rPr>
              <a:t> (Mana et al., 2024)</a:t>
            </a:r>
            <a:r>
              <a:rPr lang="ar-SA" sz="2000" dirty="0">
                <a:solidFill>
                  <a:schemeClr val="tx1"/>
                </a:solidFill>
                <a:cs typeface="B Nazanin" panose="00000400000000000000" pitchFamily="2" charset="-78"/>
              </a:rPr>
              <a:t>. این فناوری‌ها ضمن کاهش مصرف غیرضروری منابع، موجب افزایش عملکرد محصولات، کاهش هزینه‌ها و کاهش اثرات زیست‌محیطی می‌شوند</a:t>
            </a:r>
            <a:r>
              <a:rPr lang="en-US"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این مقاله با مرور و تحلیل سیستماتیک پژوهش‌ها و فناوری‌های بهینه‌سازی مصرف انرژی، ضمن شناسایی چالش‌ها و فرصت‌ها، راهکارهای علمی و عملی برای توسعه کشاورزی پایدار، هوشمند و مقاوم در برابر تغییرات اقلیمی ارائه می‌دهد و می‌تواند به بهبود امنیت غذایی و حفظ منابع طبیعی کمک کند</a:t>
            </a:r>
            <a:r>
              <a:rPr lang="en-US"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هدف این مقاله مرور و تحلیل پژوهش‌های اخیر در زمینه تأثیر فرآیندهای فیزیولوژیک گیاه و فناوری‌های نوین بر بهینه‌سازی مصرف انرژی در کشاورزی پایدار است.</a:t>
            </a:r>
            <a:endParaRPr lang="en-US" sz="2000" dirty="0">
              <a:solidFill>
                <a:schemeClr val="tx1"/>
              </a:solidFill>
              <a:cs typeface="B Nazanin" panose="00000400000000000000" pitchFamily="2" charset="-78"/>
            </a:endParaRPr>
          </a:p>
        </p:txBody>
      </p:sp>
      <p:sp>
        <p:nvSpPr>
          <p:cNvPr id="9" name="Rounded Rectangle 8"/>
          <p:cNvSpPr/>
          <p:nvPr/>
        </p:nvSpPr>
        <p:spPr>
          <a:xfrm>
            <a:off x="12140802" y="19888200"/>
            <a:ext cx="9116616" cy="662940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fa-IR" sz="1800" dirty="0">
              <a:solidFill>
                <a:schemeClr val="tx1"/>
              </a:solidFill>
              <a:cs typeface="B Nazanin" panose="00000400000000000000" pitchFamily="2" charset="-78"/>
            </a:endParaRPr>
          </a:p>
          <a:p>
            <a:pPr algn="just" rtl="1"/>
            <a:r>
              <a:rPr lang="fa-IR" sz="1800" b="1" dirty="0">
                <a:solidFill>
                  <a:schemeClr val="tx1"/>
                </a:solidFill>
                <a:cs typeface="B Nazanin" panose="00000400000000000000" pitchFamily="2" charset="-78"/>
              </a:rPr>
              <a:t>نق</a:t>
            </a:r>
            <a:r>
              <a:rPr lang="ar-SA" sz="1800" b="1" dirty="0">
                <a:solidFill>
                  <a:schemeClr val="tx1"/>
                </a:solidFill>
                <a:cs typeface="B Nazanin" panose="00000400000000000000" pitchFamily="2" charset="-78"/>
              </a:rPr>
              <a:t>ش فیزیولوژی گیاهان زراعی در بهینه‌سازی مصرف انرژی</a:t>
            </a:r>
            <a:endParaRPr lang="en-US" sz="1800" b="1" dirty="0">
              <a:solidFill>
                <a:schemeClr val="tx1"/>
              </a:solidFill>
              <a:cs typeface="B Nazanin" panose="00000400000000000000" pitchFamily="2" charset="-78"/>
            </a:endParaRPr>
          </a:p>
          <a:p>
            <a:pPr algn="just" rtl="1"/>
            <a:r>
              <a:rPr lang="ar-SA" sz="1800" dirty="0">
                <a:solidFill>
                  <a:schemeClr val="tx1"/>
                </a:solidFill>
                <a:cs typeface="B Nazanin" panose="00000400000000000000" pitchFamily="2" charset="-78"/>
              </a:rPr>
              <a:t>      فیزیولوژی گیاهان زراعی، فرآیندها و مکانیسم‌های تنظیمی گیاهان را در مواجهه با شرایط محیطی متغیر بررسی می‌کند و نقش کلیدی در بهبود بهره‌وری انرژی در کشاورزی دارد. پاسخ‌های فیزیولوژیکی گیاهان به تنش‌هایی نظیر خشکی، شوری، دما و تابش نور، مستقیماً بر میزان مصرف انرژی در سیستم‌های تولید تأثیرگذار هستند</a:t>
            </a:r>
            <a:r>
              <a:rPr lang="en-US" sz="1800" dirty="0">
                <a:solidFill>
                  <a:schemeClr val="tx1"/>
                </a:solidFill>
                <a:cs typeface="B Nazanin" panose="00000400000000000000" pitchFamily="2" charset="-78"/>
              </a:rPr>
              <a:t> (Rezaei, 2025)</a:t>
            </a:r>
            <a:r>
              <a:rPr lang="fa-IR" sz="1800" dirty="0">
                <a:solidFill>
                  <a:schemeClr val="tx1"/>
                </a:solidFill>
                <a:cs typeface="B Nazanin" panose="00000400000000000000" pitchFamily="2" charset="-78"/>
              </a:rPr>
              <a:t>. </a:t>
            </a:r>
            <a:r>
              <a:rPr lang="ar-SA" sz="1800" dirty="0">
                <a:solidFill>
                  <a:schemeClr val="tx1"/>
                </a:solidFill>
                <a:cs typeface="B Nazanin" panose="00000400000000000000" pitchFamily="2" charset="-78"/>
              </a:rPr>
              <a:t>یکی از مهم‌ترین فرآیندهای فیزیولوژیک مرتبط با مصرف انرژی، فتوسنتز است. این فرآیند شامل جذب نور و تبدیل انرژی نوری به انرژی شیمیایی است که برای تولید ترکیبات آلی و رشد گیاه ضروری است. بهینه‌سازی فتوسنتز از طریق تنظیم نرخ فتوسنتز خالص، کنترل کیفیت و مقدار نور ورودی، افزایش کارایی جذب دی‌اکسیدکربن و کاهش تلفات انرژی ناشی از تعرق و تنفس گیاهی، موجب بهبود مصرف انرژی می‌شود</a:t>
            </a:r>
            <a:r>
              <a:rPr lang="en-US" sz="1800" dirty="0">
                <a:solidFill>
                  <a:schemeClr val="tx1"/>
                </a:solidFill>
                <a:cs typeface="B Nazanin" panose="00000400000000000000" pitchFamily="2" charset="-78"/>
              </a:rPr>
              <a:t> (Cavallaro &amp; </a:t>
            </a:r>
            <a:r>
              <a:rPr lang="en-US" sz="1800" dirty="0" err="1">
                <a:solidFill>
                  <a:schemeClr val="tx1"/>
                </a:solidFill>
                <a:cs typeface="B Nazanin" panose="00000400000000000000" pitchFamily="2" charset="-78"/>
              </a:rPr>
              <a:t>Muleo</a:t>
            </a:r>
            <a:r>
              <a:rPr lang="en-US" sz="1800" dirty="0">
                <a:solidFill>
                  <a:schemeClr val="tx1"/>
                </a:solidFill>
                <a:cs typeface="B Nazanin" panose="00000400000000000000" pitchFamily="2" charset="-78"/>
              </a:rPr>
              <a:t>, 2022)</a:t>
            </a:r>
            <a:r>
              <a:rPr lang="ar-SA" sz="1800" dirty="0">
                <a:solidFill>
                  <a:schemeClr val="tx1"/>
                </a:solidFill>
                <a:cs typeface="B Nazanin" panose="00000400000000000000" pitchFamily="2" charset="-78"/>
              </a:rPr>
              <a:t>. فرآیند تعرق نیز نقش مهمی در بهینه‌سازی مصرف </a:t>
            </a:r>
            <a:r>
              <a:rPr lang="ar-SA" sz="1600" dirty="0">
                <a:solidFill>
                  <a:schemeClr val="tx1"/>
                </a:solidFill>
                <a:cs typeface="B Nazanin" panose="00000400000000000000" pitchFamily="2" charset="-78"/>
              </a:rPr>
              <a:t>انرژی دارد. تعرق با تنظیم تعادل آب و خنک‌سازی برگ‌ها، و از طریق کنترل باز و بسته شدن روزنه‌ها، به صرفه‌جویی در انرژی آب و کاهش استرس گرمایی کمک می‌کند و در سیستم‌های آبیاری هوشمند، تأثیر بسزایی </a:t>
            </a:r>
            <a:r>
              <a:rPr lang="fa-IR" sz="1600" dirty="0">
                <a:solidFill>
                  <a:schemeClr val="tx1"/>
                </a:solidFill>
                <a:cs typeface="B Nazanin" panose="00000400000000000000" pitchFamily="2" charset="-78"/>
              </a:rPr>
              <a:t>دارد. </a:t>
            </a:r>
            <a:r>
              <a:rPr lang="ar-SA" sz="1600" dirty="0">
                <a:solidFill>
                  <a:schemeClr val="tx1"/>
                </a:solidFill>
                <a:cs typeface="B Nazanin" panose="00000400000000000000" pitchFamily="2" charset="-78"/>
              </a:rPr>
              <a:t>در سطح متابولیکی، تغییر مسیرهای آنابولیک و کاتابولیک و تولید متابولیت‌های ثانویه، مقاومت گیاهان به تنش‌های زیستی را افزایش داده و مصرف انرژی سیستم را کاهش می‌دهد</a:t>
            </a:r>
            <a:r>
              <a:rPr lang="en-US" sz="1600" dirty="0">
                <a:solidFill>
                  <a:schemeClr val="tx1"/>
                </a:solidFill>
                <a:cs typeface="B Nazanin" panose="00000400000000000000" pitchFamily="2" charset="-78"/>
              </a:rPr>
              <a:t> (Khan et al., 2020)</a:t>
            </a:r>
            <a:r>
              <a:rPr lang="ar-SA" sz="1600" dirty="0">
                <a:solidFill>
                  <a:schemeClr val="tx1"/>
                </a:solidFill>
                <a:cs typeface="B Nazanin" panose="00000400000000000000" pitchFamily="2" charset="-78"/>
              </a:rPr>
              <a:t>. کنترل شرایط محیطی در گلخانه‌ها، از جمله دما، رطوبت و نور، از طریق سنسورهای پیشرفته و سیستم‌های هوشمند، به بهبود شاخص‌های فتوسنتزی و کاهش هزینه‌های انرژی کمک می کند(</a:t>
            </a:r>
            <a:r>
              <a:rPr lang="en-US" sz="1600" dirty="0">
                <a:solidFill>
                  <a:schemeClr val="tx1"/>
                </a:solidFill>
                <a:cs typeface="B Nazanin" panose="00000400000000000000" pitchFamily="2" charset="-78"/>
              </a:rPr>
              <a:t>Chen et al., 2021</a:t>
            </a:r>
            <a:r>
              <a:rPr lang="ar-SA" sz="1600" dirty="0">
                <a:solidFill>
                  <a:schemeClr val="tx1"/>
                </a:solidFill>
                <a:cs typeface="B Nazanin" panose="00000400000000000000" pitchFamily="2" charset="-78"/>
              </a:rPr>
              <a:t>).</a:t>
            </a:r>
            <a:endParaRPr lang="en-US" sz="1600" dirty="0">
              <a:solidFill>
                <a:schemeClr val="tx1"/>
              </a:solidFill>
              <a:cs typeface="B Nazanin" panose="00000400000000000000" pitchFamily="2" charset="-78"/>
            </a:endParaRPr>
          </a:p>
          <a:p>
            <a:pPr algn="just" rtl="1"/>
            <a:r>
              <a:rPr lang="ar-SA" sz="1600" b="1" dirty="0">
                <a:solidFill>
                  <a:schemeClr val="tx1"/>
                </a:solidFill>
                <a:cs typeface="B Nazanin" panose="00000400000000000000" pitchFamily="2" charset="-78"/>
              </a:rPr>
              <a:t>فناوری‌های نوین و انرژی‌های تجدیدپذیر در کشاورزی</a:t>
            </a:r>
            <a:endParaRPr lang="en-US" sz="1600" dirty="0">
              <a:solidFill>
                <a:schemeClr val="tx1"/>
              </a:solidFill>
              <a:cs typeface="B Nazanin" panose="00000400000000000000" pitchFamily="2" charset="-78"/>
            </a:endParaRPr>
          </a:p>
          <a:p>
            <a:pPr algn="just" rtl="1"/>
            <a:r>
              <a:rPr lang="ar-SA" sz="1600" dirty="0">
                <a:solidFill>
                  <a:schemeClr val="tx1"/>
                </a:solidFill>
                <a:cs typeface="B Nazanin" panose="00000400000000000000" pitchFamily="2" charset="-78"/>
              </a:rPr>
              <a:t>     پیشرفت‌های فناورانه اخیر در کشاورزی، به ویژه در حوزه مدیریت انرژی، نقش مهمی در بهینه‌سازی مصرف انرژی و افزایش پایداری سیستم‌های کشاورزی ایفا کرده‌اند. فناوری‌های نوین شامل سامانه‌های هوشمند مدیریت منابع آب و انرژی، حسگرهای محیطی دقیق، سیستم‌های کنترل اقلیم گلخانه‌ها و کشاورزی دقیق که با بهره‌گیری از داده‌های لحظه‌ای و تحلیل‌های پیشرفته، امکان تنظیم بهینه پارامترهای زیست‌محیطی به‌صورت خودکار را فراهم</a:t>
            </a:r>
            <a:r>
              <a:rPr lang="fa-IR" sz="1600" dirty="0">
                <a:solidFill>
                  <a:schemeClr val="tx1"/>
                </a:solidFill>
                <a:cs typeface="B Nazanin" panose="00000400000000000000" pitchFamily="2" charset="-78"/>
              </a:rPr>
              <a:t> می کنند</a:t>
            </a:r>
            <a:r>
              <a:rPr lang="ar-SA" sz="1600" dirty="0">
                <a:solidFill>
                  <a:schemeClr val="tx1"/>
                </a:solidFill>
                <a:cs typeface="B Nazanin" panose="00000400000000000000" pitchFamily="2" charset="-78"/>
              </a:rPr>
              <a:t>. استفاده از انرژی‌های تجدیدپذیر نظیر انرژی خورشیدی، بادی و زیست‌توده، به‌عنوان جایگزین پایدار و اقتصادی برای سوخت‌های فسیلی، در سیستم‌های کشاورزی مطرح است. سیستم‌های آبیاری قطره‌ای هوشمند، با کاهش نیاز به پمپاژ و جلوگیری از تبخیر غیرضروری، مصرف انرژی را کاهش می‌دهند</a:t>
            </a:r>
            <a:endParaRPr lang="ar-IQ" sz="4000" dirty="0">
              <a:solidFill>
                <a:schemeClr val="tx1"/>
              </a:solidFill>
              <a:cs typeface="B Nazanin" pitchFamily="2" charset="-78"/>
            </a:endParaRPr>
          </a:p>
        </p:txBody>
      </p:sp>
      <p:sp>
        <p:nvSpPr>
          <p:cNvPr id="10" name="Rounded Rectangle 9"/>
          <p:cNvSpPr/>
          <p:nvPr/>
        </p:nvSpPr>
        <p:spPr>
          <a:xfrm>
            <a:off x="1912999" y="19743103"/>
            <a:ext cx="9945624" cy="662940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a:solidFill>
                  <a:schemeClr val="tx1"/>
                </a:solidFill>
                <a:latin typeface="Times New Roman" panose="02020603050405020304" pitchFamily="18" charset="0"/>
                <a:cs typeface="Times New Roman" panose="02020603050405020304" pitchFamily="18" charset="0"/>
              </a:rPr>
              <a:t>Cavallaro, V., &amp; </a:t>
            </a:r>
            <a:r>
              <a:rPr lang="en-US" sz="1800" dirty="0" err="1">
                <a:solidFill>
                  <a:schemeClr val="tx1"/>
                </a:solidFill>
                <a:latin typeface="Times New Roman" panose="02020603050405020304" pitchFamily="18" charset="0"/>
                <a:cs typeface="Times New Roman" panose="02020603050405020304" pitchFamily="18" charset="0"/>
              </a:rPr>
              <a:t>Muleo</a:t>
            </a:r>
            <a:r>
              <a:rPr lang="en-US" sz="1800" dirty="0">
                <a:solidFill>
                  <a:schemeClr val="tx1"/>
                </a:solidFill>
                <a:latin typeface="Times New Roman" panose="02020603050405020304" pitchFamily="18" charset="0"/>
                <a:cs typeface="Times New Roman" panose="02020603050405020304" pitchFamily="18" charset="0"/>
              </a:rPr>
              <a:t>, R. (2022). The effects of LED light spectra and intensities on plant growth. </a:t>
            </a:r>
            <a:r>
              <a:rPr lang="en-US" sz="1800" i="1" dirty="0">
                <a:solidFill>
                  <a:schemeClr val="tx1"/>
                </a:solidFill>
                <a:latin typeface="Times New Roman" panose="02020603050405020304" pitchFamily="18" charset="0"/>
                <a:cs typeface="Times New Roman" panose="02020603050405020304" pitchFamily="18" charset="0"/>
              </a:rPr>
              <a:t>Plants, 11</a:t>
            </a:r>
            <a:r>
              <a:rPr lang="en-US" sz="1800" dirty="0">
                <a:solidFill>
                  <a:schemeClr val="tx1"/>
                </a:solidFill>
                <a:latin typeface="Times New Roman" panose="02020603050405020304" pitchFamily="18" charset="0"/>
                <a:cs typeface="Times New Roman" panose="02020603050405020304" pitchFamily="18" charset="0"/>
              </a:rPr>
              <a:t>(15), 1911. </a:t>
            </a:r>
          </a:p>
          <a:p>
            <a:r>
              <a:rPr lang="en-US" sz="1800" dirty="0">
                <a:solidFill>
                  <a:schemeClr val="tx1"/>
                </a:solidFill>
                <a:latin typeface="Times New Roman" panose="02020603050405020304" pitchFamily="18" charset="0"/>
                <a:cs typeface="Times New Roman" panose="02020603050405020304" pitchFamily="18" charset="0"/>
              </a:rPr>
              <a:t>Chen, J., Li, Y., &amp; Zhang, W. (2021). Smart greenhouse lighting system based on IoT and LED technology. </a:t>
            </a:r>
            <a:r>
              <a:rPr lang="en-US" sz="1800" i="1" dirty="0">
                <a:solidFill>
                  <a:schemeClr val="tx1"/>
                </a:solidFill>
                <a:latin typeface="Times New Roman" panose="02020603050405020304" pitchFamily="18" charset="0"/>
                <a:cs typeface="Times New Roman" panose="02020603050405020304" pitchFamily="18" charset="0"/>
              </a:rPr>
              <a:t>Computers and Electronics in Agriculture</a:t>
            </a:r>
            <a:r>
              <a:rPr lang="en-US" sz="1800" dirty="0">
                <a:solidFill>
                  <a:schemeClr val="tx1"/>
                </a:solidFill>
                <a:latin typeface="Times New Roman" panose="02020603050405020304" pitchFamily="18" charset="0"/>
                <a:cs typeface="Times New Roman" panose="02020603050405020304" pitchFamily="18" charset="0"/>
              </a:rPr>
              <a:t>, 185, 106123</a:t>
            </a:r>
          </a:p>
          <a:p>
            <a:r>
              <a:rPr lang="en-US" sz="1800" dirty="0">
                <a:solidFill>
                  <a:schemeClr val="tx1"/>
                </a:solidFill>
                <a:latin typeface="Times New Roman" panose="02020603050405020304" pitchFamily="18" charset="0"/>
                <a:cs typeface="Times New Roman" panose="02020603050405020304" pitchFamily="18" charset="0"/>
              </a:rPr>
              <a:t>Khan, F., Farooq, M., &amp; Ahmed, S. (2020). Plant physiological responses and energy optimization in modern agriculture. </a:t>
            </a:r>
            <a:r>
              <a:rPr lang="en-US" sz="1800" i="1" dirty="0">
                <a:solidFill>
                  <a:schemeClr val="tx1"/>
                </a:solidFill>
                <a:latin typeface="Times New Roman" panose="02020603050405020304" pitchFamily="18" charset="0"/>
                <a:cs typeface="Times New Roman" panose="02020603050405020304" pitchFamily="18" charset="0"/>
              </a:rPr>
              <a:t>Agricultural Systems</a:t>
            </a:r>
            <a:r>
              <a:rPr lang="en-US" sz="1800" dirty="0">
                <a:solidFill>
                  <a:schemeClr val="tx1"/>
                </a:solidFill>
                <a:latin typeface="Times New Roman" panose="02020603050405020304" pitchFamily="18" charset="0"/>
                <a:cs typeface="Times New Roman" panose="02020603050405020304" pitchFamily="18" charset="0"/>
              </a:rPr>
              <a:t>, 183, 102868. </a:t>
            </a:r>
          </a:p>
          <a:p>
            <a:r>
              <a:rPr lang="en-US" sz="1800" dirty="0">
                <a:solidFill>
                  <a:schemeClr val="tx1"/>
                </a:solidFill>
                <a:latin typeface="Times New Roman" panose="02020603050405020304" pitchFamily="18" charset="0"/>
                <a:cs typeface="Times New Roman" panose="02020603050405020304" pitchFamily="18" charset="0"/>
              </a:rPr>
              <a:t>Mana, A. A., </a:t>
            </a:r>
            <a:r>
              <a:rPr lang="en-US" sz="1800" dirty="0" err="1">
                <a:solidFill>
                  <a:schemeClr val="tx1"/>
                </a:solidFill>
                <a:latin typeface="Times New Roman" panose="02020603050405020304" pitchFamily="18" charset="0"/>
                <a:cs typeface="Times New Roman" panose="02020603050405020304" pitchFamily="18" charset="0"/>
              </a:rPr>
              <a:t>Allouhi</a:t>
            </a:r>
            <a:r>
              <a:rPr lang="en-US" sz="1800" dirty="0">
                <a:solidFill>
                  <a:schemeClr val="tx1"/>
                </a:solidFill>
                <a:latin typeface="Times New Roman" panose="02020603050405020304" pitchFamily="18" charset="0"/>
                <a:cs typeface="Times New Roman" panose="02020603050405020304" pitchFamily="18" charset="0"/>
              </a:rPr>
              <a:t>, A., </a:t>
            </a:r>
            <a:r>
              <a:rPr lang="en-US" sz="1800" dirty="0" err="1">
                <a:solidFill>
                  <a:schemeClr val="tx1"/>
                </a:solidFill>
                <a:latin typeface="Times New Roman" panose="02020603050405020304" pitchFamily="18" charset="0"/>
                <a:cs typeface="Times New Roman" panose="02020603050405020304" pitchFamily="18" charset="0"/>
              </a:rPr>
              <a:t>Hamrani</a:t>
            </a:r>
            <a:r>
              <a:rPr lang="en-US" sz="1800" dirty="0">
                <a:solidFill>
                  <a:schemeClr val="tx1"/>
                </a:solidFill>
                <a:latin typeface="Times New Roman" panose="02020603050405020304" pitchFamily="18" charset="0"/>
                <a:cs typeface="Times New Roman" panose="02020603050405020304" pitchFamily="18" charset="0"/>
              </a:rPr>
              <a:t>, A., Rahman, S., </a:t>
            </a:r>
            <a:r>
              <a:rPr lang="en-US" sz="1800" dirty="0" err="1">
                <a:solidFill>
                  <a:schemeClr val="tx1"/>
                </a:solidFill>
                <a:latin typeface="Times New Roman" panose="02020603050405020304" pitchFamily="18" charset="0"/>
                <a:cs typeface="Times New Roman" panose="02020603050405020304" pitchFamily="18" charset="0"/>
              </a:rPr>
              <a:t>el</a:t>
            </a:r>
            <a:r>
              <a:rPr lang="en-US" sz="1800" dirty="0">
                <a:solidFill>
                  <a:schemeClr val="tx1"/>
                </a:solidFill>
                <a:latin typeface="Times New Roman" panose="02020603050405020304" pitchFamily="18" charset="0"/>
                <a:cs typeface="Times New Roman" panose="02020603050405020304" pitchFamily="18" charset="0"/>
              </a:rPr>
              <a:t> </a:t>
            </a:r>
            <a:r>
              <a:rPr lang="en-US" sz="1800" dirty="0" err="1">
                <a:solidFill>
                  <a:schemeClr val="tx1"/>
                </a:solidFill>
                <a:latin typeface="Times New Roman" panose="02020603050405020304" pitchFamily="18" charset="0"/>
                <a:cs typeface="Times New Roman" panose="02020603050405020304" pitchFamily="18" charset="0"/>
              </a:rPr>
              <a:t>Jamaoui</a:t>
            </a:r>
            <a:r>
              <a:rPr lang="en-US" sz="1800" dirty="0">
                <a:solidFill>
                  <a:schemeClr val="tx1"/>
                </a:solidFill>
                <a:latin typeface="Times New Roman" panose="02020603050405020304" pitchFamily="18" charset="0"/>
                <a:cs typeface="Times New Roman" panose="02020603050405020304" pitchFamily="18" charset="0"/>
              </a:rPr>
              <a:t>, I., &amp; Jayachandran, K. (2024). Sustainable AI-based production agriculture: Exploring AI applications and implications in agricultural practices. </a:t>
            </a:r>
            <a:r>
              <a:rPr lang="en-US" sz="1800" i="1" dirty="0">
                <a:solidFill>
                  <a:schemeClr val="tx1"/>
                </a:solidFill>
                <a:latin typeface="Times New Roman" panose="02020603050405020304" pitchFamily="18" charset="0"/>
                <a:cs typeface="Times New Roman" panose="02020603050405020304" pitchFamily="18" charset="0"/>
              </a:rPr>
              <a:t>Smart Agricultural Technology, 7</a:t>
            </a:r>
            <a:r>
              <a:rPr lang="en-US" sz="1800" dirty="0">
                <a:solidFill>
                  <a:schemeClr val="tx1"/>
                </a:solidFill>
                <a:latin typeface="Times New Roman" panose="02020603050405020304" pitchFamily="18" charset="0"/>
                <a:cs typeface="Times New Roman" panose="02020603050405020304" pitchFamily="18" charset="0"/>
              </a:rPr>
              <a:t>, 100416. </a:t>
            </a:r>
          </a:p>
          <a:p>
            <a:r>
              <a:rPr lang="en-US" sz="1800" dirty="0">
                <a:solidFill>
                  <a:schemeClr val="tx1"/>
                </a:solidFill>
                <a:latin typeface="Times New Roman" panose="02020603050405020304" pitchFamily="18" charset="0"/>
                <a:cs typeface="Times New Roman" panose="02020603050405020304" pitchFamily="18" charset="0"/>
              </a:rPr>
              <a:t>Nyawose, T., Maswanganyi, R. C., &amp; Khumalo, P. (2025). A review on the detection of plant disease using machine learning and deep learning approaches. </a:t>
            </a:r>
            <a:r>
              <a:rPr lang="en-US" sz="1800" i="1" dirty="0">
                <a:solidFill>
                  <a:schemeClr val="tx1"/>
                </a:solidFill>
                <a:latin typeface="Times New Roman" panose="02020603050405020304" pitchFamily="18" charset="0"/>
                <a:cs typeface="Times New Roman" panose="02020603050405020304" pitchFamily="18" charset="0"/>
              </a:rPr>
              <a:t>Journal of Imaging, 11</a:t>
            </a:r>
            <a:r>
              <a:rPr lang="en-US" sz="1800" dirty="0">
                <a:solidFill>
                  <a:schemeClr val="tx1"/>
                </a:solidFill>
                <a:latin typeface="Times New Roman" panose="02020603050405020304" pitchFamily="18" charset="0"/>
                <a:cs typeface="Times New Roman" panose="02020603050405020304" pitchFamily="18" charset="0"/>
              </a:rPr>
              <a:t>(10), 326.</a:t>
            </a:r>
          </a:p>
          <a:p>
            <a:r>
              <a:rPr lang="en-US" sz="1800" dirty="0">
                <a:solidFill>
                  <a:schemeClr val="tx1"/>
                </a:solidFill>
                <a:latin typeface="Times New Roman" panose="02020603050405020304" pitchFamily="18" charset="0"/>
                <a:cs typeface="Times New Roman" panose="02020603050405020304" pitchFamily="18" charset="0"/>
              </a:rPr>
              <a:t>Qin, J., Bai, X., Tian, X., Yang, H., Liu, W., Yao, L., &amp; Wei, Y. (2024). Global energy use and carbon emissions from irrigated agriculture: Implications for future climate-smart management. </a:t>
            </a:r>
            <a:r>
              <a:rPr lang="en-US" sz="1800" i="1" dirty="0">
                <a:solidFill>
                  <a:schemeClr val="tx1"/>
                </a:solidFill>
                <a:latin typeface="Times New Roman" panose="02020603050405020304" pitchFamily="18" charset="0"/>
                <a:cs typeface="Times New Roman" panose="02020603050405020304" pitchFamily="18" charset="0"/>
              </a:rPr>
              <a:t>Nature Communications, 15</a:t>
            </a:r>
            <a:r>
              <a:rPr lang="en-US" sz="1800" dirty="0">
                <a:solidFill>
                  <a:schemeClr val="tx1"/>
                </a:solidFill>
                <a:latin typeface="Times New Roman" panose="02020603050405020304" pitchFamily="18" charset="0"/>
                <a:cs typeface="Times New Roman" panose="02020603050405020304" pitchFamily="18" charset="0"/>
              </a:rPr>
              <a:t>, 3084. </a:t>
            </a:r>
          </a:p>
          <a:p>
            <a:r>
              <a:rPr lang="en-US" sz="1800" dirty="0">
                <a:solidFill>
                  <a:schemeClr val="tx1"/>
                </a:solidFill>
                <a:latin typeface="Times New Roman" panose="02020603050405020304" pitchFamily="18" charset="0"/>
                <a:cs typeface="Times New Roman" panose="02020603050405020304" pitchFamily="18" charset="0"/>
              </a:rPr>
              <a:t>Rezaei, A. (2025). Healthy agricultural production: A socio-psychological and environmentally-oriented approach. </a:t>
            </a:r>
            <a:r>
              <a:rPr lang="en-US" sz="1800" i="1" dirty="0">
                <a:solidFill>
                  <a:schemeClr val="tx1"/>
                </a:solidFill>
                <a:latin typeface="Times New Roman" panose="02020603050405020304" pitchFamily="18" charset="0"/>
                <a:cs typeface="Times New Roman" panose="02020603050405020304" pitchFamily="18" charset="0"/>
              </a:rPr>
              <a:t>Frontiers in Sustainable Food Systems</a:t>
            </a:r>
            <a:r>
              <a:rPr lang="en-US" sz="1800" dirty="0">
                <a:solidFill>
                  <a:schemeClr val="tx1"/>
                </a:solidFill>
                <a:latin typeface="Times New Roman" panose="02020603050405020304" pitchFamily="18" charset="0"/>
                <a:cs typeface="Times New Roman" panose="02020603050405020304" pitchFamily="18" charset="0"/>
              </a:rPr>
              <a:t>. </a:t>
            </a:r>
          </a:p>
          <a:p>
            <a:r>
              <a:rPr lang="en-US" sz="1800" dirty="0">
                <a:solidFill>
                  <a:schemeClr val="tx1"/>
                </a:solidFill>
                <a:latin typeface="Times New Roman" panose="02020603050405020304" pitchFamily="18" charset="0"/>
                <a:cs typeface="Times New Roman" panose="02020603050405020304" pitchFamily="18" charset="0"/>
              </a:rPr>
              <a:t>Sulewski, P. (2024). Agriculture as energy prosumer: Review of problems, challenges, and opportunities. </a:t>
            </a:r>
            <a:r>
              <a:rPr lang="en-US" sz="1800" i="1" dirty="0">
                <a:solidFill>
                  <a:schemeClr val="tx1"/>
                </a:solidFill>
                <a:latin typeface="Times New Roman" panose="02020603050405020304" pitchFamily="18" charset="0"/>
                <a:cs typeface="Times New Roman" panose="02020603050405020304" pitchFamily="18" charset="0"/>
              </a:rPr>
              <a:t>Energies</a:t>
            </a:r>
            <a:r>
              <a:rPr lang="en-US" sz="1800" dirty="0">
                <a:solidFill>
                  <a:schemeClr val="tx1"/>
                </a:solidFill>
                <a:latin typeface="Times New Roman" panose="02020603050405020304" pitchFamily="18" charset="0"/>
                <a:cs typeface="Times New Roman" panose="02020603050405020304" pitchFamily="18" charset="0"/>
              </a:rPr>
              <a:t>, 17(24), 6447. </a:t>
            </a:r>
          </a:p>
          <a:p>
            <a:r>
              <a:rPr lang="en-US" sz="1800" dirty="0">
                <a:solidFill>
                  <a:schemeClr val="tx1"/>
                </a:solidFill>
                <a:latin typeface="Times New Roman" panose="02020603050405020304" pitchFamily="18" charset="0"/>
                <a:cs typeface="Times New Roman" panose="02020603050405020304" pitchFamily="18" charset="0"/>
              </a:rPr>
              <a:t>Zhang, W., Chen, J., &amp; Li, Y. (2022). Renewable energy integration in agriculture: A review. </a:t>
            </a:r>
            <a:r>
              <a:rPr lang="en-US" sz="1800" i="1" dirty="0">
                <a:solidFill>
                  <a:schemeClr val="tx1"/>
                </a:solidFill>
                <a:latin typeface="Times New Roman" panose="02020603050405020304" pitchFamily="18" charset="0"/>
                <a:cs typeface="Times New Roman" panose="02020603050405020304" pitchFamily="18" charset="0"/>
              </a:rPr>
              <a:t>Renewable and Sustainable Energy Reviews</a:t>
            </a:r>
            <a:r>
              <a:rPr lang="en-US" sz="1800" dirty="0">
                <a:solidFill>
                  <a:schemeClr val="tx1"/>
                </a:solidFill>
                <a:latin typeface="Times New Roman" panose="02020603050405020304" pitchFamily="18" charset="0"/>
                <a:cs typeface="Times New Roman" panose="02020603050405020304" pitchFamily="18" charset="0"/>
              </a:rPr>
              <a:t>, 153, 111741</a:t>
            </a:r>
            <a:r>
              <a:rPr lang="en-US" sz="1200" dirty="0">
                <a:solidFill>
                  <a:schemeClr val="tx1"/>
                </a:solidFill>
                <a:latin typeface="Times New Roman" panose="02020603050405020304" pitchFamily="18" charset="0"/>
                <a:cs typeface="Times New Roman" panose="02020603050405020304" pitchFamily="18" charset="0"/>
              </a:rPr>
              <a:t>. </a:t>
            </a:r>
          </a:p>
        </p:txBody>
      </p:sp>
      <p:sp>
        <p:nvSpPr>
          <p:cNvPr id="11" name="Rounded Rectangle 10"/>
          <p:cNvSpPr/>
          <p:nvPr/>
        </p:nvSpPr>
        <p:spPr>
          <a:xfrm>
            <a:off x="1780461" y="13030200"/>
            <a:ext cx="9941241" cy="6477000"/>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fa-IR" sz="1600" b="1" dirty="0">
                <a:solidFill>
                  <a:schemeClr val="tx1"/>
                </a:solidFill>
                <a:cs typeface="B Nazanin" panose="00000400000000000000" pitchFamily="2" charset="-78"/>
              </a:rPr>
              <a:t>تلفیق</a:t>
            </a:r>
            <a:r>
              <a:rPr lang="ar-SA" sz="1600" b="1" dirty="0">
                <a:solidFill>
                  <a:schemeClr val="tx1"/>
                </a:solidFill>
                <a:cs typeface="B Nazanin" panose="00000400000000000000" pitchFamily="2" charset="-78"/>
              </a:rPr>
              <a:t> فیزیولوژی گیاه با فناوری‌های نوین</a:t>
            </a:r>
            <a:endParaRPr lang="en-US" sz="1600" dirty="0">
              <a:solidFill>
                <a:schemeClr val="tx1"/>
              </a:solidFill>
              <a:cs typeface="B Nazanin" panose="00000400000000000000" pitchFamily="2" charset="-78"/>
            </a:endParaRPr>
          </a:p>
          <a:p>
            <a:pPr algn="just" rtl="1"/>
            <a:r>
              <a:rPr lang="ar-SA" sz="1800" dirty="0">
                <a:solidFill>
                  <a:schemeClr val="tx1"/>
                </a:solidFill>
                <a:cs typeface="B Nazanin" panose="00000400000000000000" pitchFamily="2" charset="-78"/>
              </a:rPr>
              <a:t>     ادغام دانش فیزیولوژی گیاهان با فناوری‌های نوین، از جمله هوش مصنوعی و اینترنت اشیاء، رویکردی جامع برای مدیریت بهینه مصرف انرژی در کشاورزی پایدار فراهم می‌آورد</a:t>
            </a:r>
            <a:r>
              <a:rPr lang="en-US" sz="1800" dirty="0">
                <a:solidFill>
                  <a:schemeClr val="tx1"/>
                </a:solidFill>
                <a:cs typeface="B Nazanin" panose="00000400000000000000" pitchFamily="2" charset="-78"/>
              </a:rPr>
              <a:t> (Mana et al., 2024)</a:t>
            </a:r>
            <a:r>
              <a:rPr lang="ar-SA" sz="1800" dirty="0">
                <a:solidFill>
                  <a:schemeClr val="tx1"/>
                </a:solidFill>
                <a:cs typeface="B Nazanin" panose="00000400000000000000" pitchFamily="2" charset="-78"/>
              </a:rPr>
              <a:t>. فیزیولوژی گیاهان فرآیندهای زیستی و پاسخ‌های گیاه به تنش‌های محیطی را مدنظر قرار می‌دهد که مستقیماً بر مصرف انرژی در فرآیندهای حیاتی مانند فتوسنتز، تعرق و متابولیسم گیاه تأثیرگذارند</a:t>
            </a:r>
            <a:r>
              <a:rPr lang="en-US" sz="1800" dirty="0">
                <a:solidFill>
                  <a:schemeClr val="tx1"/>
                </a:solidFill>
                <a:cs typeface="B Nazanin" panose="00000400000000000000" pitchFamily="2" charset="-78"/>
              </a:rPr>
              <a:t> (Rezaei, 2025)</a:t>
            </a:r>
            <a:r>
              <a:rPr lang="ar-SA" sz="1800" dirty="0">
                <a:solidFill>
                  <a:schemeClr val="tx1"/>
                </a:solidFill>
                <a:cs typeface="B Nazanin" panose="00000400000000000000" pitchFamily="2" charset="-78"/>
              </a:rPr>
              <a:t>. استفاده از حسگرهای زیستی و محیطی و داده‌کاوی هوشمند، امکان پایش لحظه‌ای این پاسخ‌ها را فراهم می‌کند و بر اساس داده‌های جمع‌آوری‌شده، فرآیندهای کشت و آبیاری بهینه می‌شوند</a:t>
            </a:r>
            <a:r>
              <a:rPr lang="en-US" sz="1800" dirty="0">
                <a:solidFill>
                  <a:schemeClr val="tx1"/>
                </a:solidFill>
                <a:cs typeface="B Nazanin" panose="00000400000000000000" pitchFamily="2" charset="-78"/>
              </a:rPr>
              <a:t> (Chen et al., 2021)</a:t>
            </a:r>
            <a:r>
              <a:rPr lang="ar-SA" sz="1800" dirty="0">
                <a:solidFill>
                  <a:schemeClr val="tx1"/>
                </a:solidFill>
                <a:cs typeface="B Nazanin" panose="00000400000000000000" pitchFamily="2" charset="-78"/>
              </a:rPr>
              <a:t>. الگوریتم‌های یادگیری ماشین به تنظیم هوشمند پارامترهای محیطی گلخانه‌ها کمک می‌کنند؛ از جمله نورپردازی</a:t>
            </a:r>
            <a:r>
              <a:rPr lang="en-US" sz="1800" dirty="0">
                <a:solidFill>
                  <a:schemeClr val="tx1"/>
                </a:solidFill>
                <a:cs typeface="B Nazanin" panose="00000400000000000000" pitchFamily="2" charset="-78"/>
              </a:rPr>
              <a:t> LED</a:t>
            </a:r>
            <a:r>
              <a:rPr lang="ar-SA" sz="1800" dirty="0">
                <a:solidFill>
                  <a:schemeClr val="tx1"/>
                </a:solidFill>
                <a:cs typeface="B Nazanin" panose="00000400000000000000" pitchFamily="2" charset="-78"/>
              </a:rPr>
              <a:t>، دما و رطوبت، که  عملکرد فتوسنتز را افزایش و مصرف انرژی را کاهش می‌دهد</a:t>
            </a:r>
            <a:r>
              <a:rPr lang="en-US" sz="1800" dirty="0">
                <a:solidFill>
                  <a:schemeClr val="tx1"/>
                </a:solidFill>
                <a:cs typeface="B Nazanin" panose="00000400000000000000" pitchFamily="2" charset="-78"/>
              </a:rPr>
              <a:t> (Nyawose et al., 2025)</a:t>
            </a:r>
            <a:r>
              <a:rPr lang="ar-SA" sz="1800" dirty="0">
                <a:solidFill>
                  <a:schemeClr val="tx1"/>
                </a:solidFill>
                <a:cs typeface="B Nazanin" panose="00000400000000000000" pitchFamily="2" charset="-78"/>
              </a:rPr>
              <a:t>.</a:t>
            </a:r>
            <a:endParaRPr lang="en-US" sz="1800" dirty="0">
              <a:solidFill>
                <a:schemeClr val="tx1"/>
              </a:solidFill>
              <a:cs typeface="B Nazanin" panose="00000400000000000000" pitchFamily="2" charset="-78"/>
            </a:endParaRPr>
          </a:p>
          <a:p>
            <a:pPr algn="just" rtl="1"/>
            <a:r>
              <a:rPr lang="fa-IR" sz="2000" b="1" dirty="0">
                <a:solidFill>
                  <a:schemeClr val="tx1"/>
                </a:solidFill>
                <a:cs typeface="B Nazanin" panose="00000400000000000000" pitchFamily="2" charset="-78"/>
              </a:rPr>
              <a:t>نتیجه گیری</a:t>
            </a:r>
          </a:p>
          <a:p>
            <a:pPr algn="just" rtl="1"/>
            <a:r>
              <a:rPr lang="ar-SA" sz="2000" dirty="0">
                <a:solidFill>
                  <a:schemeClr val="tx1"/>
                </a:solidFill>
                <a:cs typeface="B Nazanin" panose="00000400000000000000" pitchFamily="2" charset="-78"/>
              </a:rPr>
              <a:t>بهینه‌سازی مصرف انرژی در کشاورزی، نیازمند رویکردی چندبعدی و علمی است که دانش فیزیولوژی گیاهان، فناوری‌های نوین، مدل‌های ریاضی برنامه‌ریزی و سیاست‌های حمایتی را در کنار هم تلفیق کند. شناخت دقیق مکانیسم‌های زیستی گیاهان در مقابله با تنش‌های محیطی، پایه علمی محکمی برای افزایش بهره‌وری انرژی ایجاد می کند</a:t>
            </a:r>
            <a:r>
              <a:rPr lang="fa-IR" sz="2000" dirty="0">
                <a:solidFill>
                  <a:schemeClr val="tx1"/>
                </a:solidFill>
                <a:cs typeface="B Nazanin" panose="00000400000000000000" pitchFamily="2" charset="-78"/>
              </a:rPr>
              <a:t>. </a:t>
            </a:r>
            <a:r>
              <a:rPr lang="ar-SA" sz="2000" dirty="0">
                <a:solidFill>
                  <a:schemeClr val="tx1"/>
                </a:solidFill>
                <a:cs typeface="B Nazanin" panose="00000400000000000000" pitchFamily="2" charset="-78"/>
              </a:rPr>
              <a:t>ستفاده از سامانه‌های هوشمند مدیریت منابع، انرژی‌های تجدیدپذیر و سیستم‌های آبیاری دقیق، کاهش قابل توجهی در مصرف انرژی و هزینه‌ها به همراه دارد و به حفظ محیط زیست کمک می‌کند</a:t>
            </a:r>
            <a:r>
              <a:rPr lang="en-US" sz="2000" dirty="0">
                <a:solidFill>
                  <a:schemeClr val="tx1"/>
                </a:solidFill>
                <a:cs typeface="B Nazanin" panose="00000400000000000000" pitchFamily="2" charset="-78"/>
              </a:rPr>
              <a:t> (Sulewski &amp; </a:t>
            </a:r>
            <a:r>
              <a:rPr lang="en-US" sz="2000" dirty="0" err="1">
                <a:solidFill>
                  <a:schemeClr val="tx1"/>
                </a:solidFill>
                <a:cs typeface="B Nazanin" panose="00000400000000000000" pitchFamily="2" charset="-78"/>
              </a:rPr>
              <a:t>Wąs</a:t>
            </a:r>
            <a:r>
              <a:rPr lang="en-US" sz="2000" dirty="0">
                <a:solidFill>
                  <a:schemeClr val="tx1"/>
                </a:solidFill>
                <a:cs typeface="B Nazanin" panose="00000400000000000000" pitchFamily="2" charset="-78"/>
              </a:rPr>
              <a:t>, 2024)</a:t>
            </a:r>
            <a:r>
              <a:rPr lang="ar-SA" sz="2000" dirty="0">
                <a:solidFill>
                  <a:schemeClr val="tx1"/>
                </a:solidFill>
                <a:cs typeface="B Nazanin" panose="00000400000000000000" pitchFamily="2" charset="-78"/>
              </a:rPr>
              <a:t>. هوش مصنوعی و یادگیری ماشین با تحلیل داده‌های محیطی و فیزیولوژیکی، بستر تصمیم‌گیری هوشمند و بهینه‌سازی مصرف انرژی را فراهم کرده‌اند </a:t>
            </a:r>
            <a:r>
              <a:rPr lang="en-US" sz="2000" dirty="0">
                <a:solidFill>
                  <a:schemeClr val="tx1"/>
                </a:solidFill>
                <a:cs typeface="B Nazanin" panose="00000400000000000000" pitchFamily="2" charset="-78"/>
              </a:rPr>
              <a:t>(Mana et al., 2024)</a:t>
            </a:r>
            <a:r>
              <a:rPr lang="ar-SA" sz="2000" dirty="0">
                <a:solidFill>
                  <a:schemeClr val="tx1"/>
                </a:solidFill>
                <a:cs typeface="B Nazanin" panose="00000400000000000000" pitchFamily="2" charset="-78"/>
              </a:rPr>
              <a:t>. مدل‌های ریاضی و برنامه‌ریزی چندهدفه، ابزارهای توانمندی برای تعیین الگوهای بهینه مصرف انرژی هستند و باید به‌صورت مستمر به‌روزرسانی شوند. فرصت‌های عظیمی در استفاده از انرژی‌های تجدیدپذیر، فناوری‌های هوشمند و مدل‌های پیشرفته مدیریتی برای تحقق کشاورزی پایدار وجود دارد</a:t>
            </a:r>
            <a:r>
              <a:rPr lang="en-US" sz="2000" dirty="0">
                <a:solidFill>
                  <a:schemeClr val="tx1"/>
                </a:solidFill>
                <a:cs typeface="B Nazanin" panose="00000400000000000000" pitchFamily="2" charset="-78"/>
              </a:rPr>
              <a:t> (Zhang et al., 2022)</a:t>
            </a:r>
            <a:r>
              <a:rPr lang="ar-SA" sz="2000" dirty="0">
                <a:solidFill>
                  <a:schemeClr val="tx1"/>
                </a:solidFill>
                <a:cs typeface="B Nazanin" panose="00000400000000000000" pitchFamily="2" charset="-78"/>
              </a:rPr>
              <a:t>. تربیت کشاورزان متخصص، تشویق به استفاده از فناوری‌های پاک، سیاست‌گذاری هوشمند و ارتقای تحقیقات میان‌رشته‌ای، راهگشای دستیابی به کشاورزی پایدار با مصرف بهینه انرژی و حداقل تأثیرات زیست‌محیطی است</a:t>
            </a:r>
            <a:r>
              <a:rPr lang="en-US" sz="2000" dirty="0">
                <a:solidFill>
                  <a:schemeClr val="tx1"/>
                </a:solidFill>
                <a:cs typeface="B Nazanin" panose="00000400000000000000" pitchFamily="2" charset="-78"/>
              </a:rPr>
              <a:t>.</a:t>
            </a:r>
          </a:p>
        </p:txBody>
      </p:sp>
      <p:sp>
        <p:nvSpPr>
          <p:cNvPr id="14" name="Rounded Rectangle 13"/>
          <p:cNvSpPr/>
          <p:nvPr/>
        </p:nvSpPr>
        <p:spPr>
          <a:xfrm>
            <a:off x="685800" y="13639800"/>
            <a:ext cx="971550" cy="579119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4000">
              <a:cs typeface="B Lotus" panose="00000400000000000000" pitchFamily="2" charset="-78"/>
            </a:endParaRPr>
          </a:p>
        </p:txBody>
      </p:sp>
      <p:sp>
        <p:nvSpPr>
          <p:cNvPr id="18" name="Rounded Rectangle 17"/>
          <p:cNvSpPr/>
          <p:nvPr/>
        </p:nvSpPr>
        <p:spPr>
          <a:xfrm>
            <a:off x="21488400" y="19431000"/>
            <a:ext cx="971550" cy="6705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4000">
              <a:cs typeface="B Lotus" panose="00000400000000000000" pitchFamily="2" charset="-78"/>
            </a:endParaRPr>
          </a:p>
        </p:txBody>
      </p:sp>
      <p:sp>
        <p:nvSpPr>
          <p:cNvPr id="19" name="Rounded Rectangle 18"/>
          <p:cNvSpPr/>
          <p:nvPr/>
        </p:nvSpPr>
        <p:spPr>
          <a:xfrm>
            <a:off x="710070" y="19685000"/>
            <a:ext cx="971550" cy="6705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4000">
              <a:cs typeface="B Lotus" panose="00000400000000000000" pitchFamily="2" charset="-78"/>
            </a:endParaRPr>
          </a:p>
        </p:txBody>
      </p:sp>
      <p:sp>
        <p:nvSpPr>
          <p:cNvPr id="20" name="Rounded Rectangle 19"/>
          <p:cNvSpPr/>
          <p:nvPr/>
        </p:nvSpPr>
        <p:spPr>
          <a:xfrm>
            <a:off x="21488400" y="13258800"/>
            <a:ext cx="971550" cy="5562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4000" dirty="0">
              <a:cs typeface="B Lotus" panose="00000400000000000000" pitchFamily="2" charset="-78"/>
            </a:endParaRPr>
          </a:p>
        </p:txBody>
      </p:sp>
      <p:cxnSp>
        <p:nvCxnSpPr>
          <p:cNvPr id="12" name="Straight Connector 11"/>
          <p:cNvCxnSpPr/>
          <p:nvPr/>
        </p:nvCxnSpPr>
        <p:spPr>
          <a:xfrm>
            <a:off x="11066461" y="19564350"/>
            <a:ext cx="1582739"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6200000">
            <a:off x="20931357" y="22429858"/>
            <a:ext cx="2068195" cy="707886"/>
          </a:xfrm>
          <a:prstGeom prst="rect">
            <a:avLst/>
          </a:prstGeom>
          <a:noFill/>
        </p:spPr>
        <p:txBody>
          <a:bodyPr wrap="none" rtlCol="0">
            <a:spAutoFit/>
          </a:bodyPr>
          <a:lstStyle/>
          <a:p>
            <a:r>
              <a:rPr lang="fa-IR" sz="4000" dirty="0">
                <a:cs typeface="B Titr" pitchFamily="2" charset="-78"/>
              </a:rPr>
              <a:t>متن اصلی </a:t>
            </a:r>
            <a:endParaRPr lang="en-US" sz="4000" dirty="0">
              <a:cs typeface="B Titr" pitchFamily="2" charset="-78"/>
            </a:endParaRPr>
          </a:p>
        </p:txBody>
      </p:sp>
      <p:sp>
        <p:nvSpPr>
          <p:cNvPr id="28" name="TextBox 27"/>
          <p:cNvSpPr txBox="1"/>
          <p:nvPr/>
        </p:nvSpPr>
        <p:spPr>
          <a:xfrm rot="16200000">
            <a:off x="-14665" y="15988823"/>
            <a:ext cx="2214068" cy="707886"/>
          </a:xfrm>
          <a:prstGeom prst="rect">
            <a:avLst/>
          </a:prstGeom>
          <a:noFill/>
        </p:spPr>
        <p:txBody>
          <a:bodyPr wrap="none" rtlCol="0">
            <a:spAutoFit/>
          </a:bodyPr>
          <a:lstStyle/>
          <a:p>
            <a:r>
              <a:rPr lang="fa-IR" sz="4000" dirty="0">
                <a:cs typeface="B Titr" pitchFamily="2" charset="-78"/>
              </a:rPr>
              <a:t>نتبجه گیری</a:t>
            </a:r>
            <a:endParaRPr lang="en-US" sz="4000" dirty="0">
              <a:cs typeface="B Titr" pitchFamily="2" charset="-78"/>
            </a:endParaRPr>
          </a:p>
        </p:txBody>
      </p:sp>
      <p:sp>
        <p:nvSpPr>
          <p:cNvPr id="30" name="TextBox 29"/>
          <p:cNvSpPr txBox="1"/>
          <p:nvPr/>
        </p:nvSpPr>
        <p:spPr>
          <a:xfrm rot="16200000">
            <a:off x="21323291" y="15386894"/>
            <a:ext cx="1284326" cy="707886"/>
          </a:xfrm>
          <a:prstGeom prst="rect">
            <a:avLst/>
          </a:prstGeom>
          <a:noFill/>
        </p:spPr>
        <p:txBody>
          <a:bodyPr wrap="none" rtlCol="0">
            <a:spAutoFit/>
          </a:bodyPr>
          <a:lstStyle/>
          <a:p>
            <a:pPr algn="r"/>
            <a:r>
              <a:rPr lang="fa-IR" sz="4000" dirty="0">
                <a:cs typeface="B Titr" pitchFamily="2" charset="-78"/>
              </a:rPr>
              <a:t>مقدمه</a:t>
            </a:r>
            <a:endParaRPr lang="en-US" sz="4000" dirty="0">
              <a:cs typeface="B Titr" pitchFamily="2" charset="-78"/>
            </a:endParaRPr>
          </a:p>
        </p:txBody>
      </p:sp>
      <p:sp>
        <p:nvSpPr>
          <p:cNvPr id="25" name="TextBox 24"/>
          <p:cNvSpPr txBox="1"/>
          <p:nvPr/>
        </p:nvSpPr>
        <p:spPr>
          <a:xfrm rot="16200000">
            <a:off x="435021" y="22537156"/>
            <a:ext cx="1215397" cy="707886"/>
          </a:xfrm>
          <a:prstGeom prst="rect">
            <a:avLst/>
          </a:prstGeom>
          <a:noFill/>
        </p:spPr>
        <p:txBody>
          <a:bodyPr wrap="none" rtlCol="0">
            <a:spAutoFit/>
          </a:bodyPr>
          <a:lstStyle/>
          <a:p>
            <a:r>
              <a:rPr lang="fa-IR" sz="4000" dirty="0">
                <a:cs typeface="B Titr" pitchFamily="2" charset="-78"/>
              </a:rPr>
              <a:t>منابع </a:t>
            </a:r>
            <a:endParaRPr lang="en-US" sz="4000" dirty="0">
              <a:cs typeface="B Titr" pitchFamily="2" charset="-78"/>
            </a:endParaRPr>
          </a:p>
        </p:txBody>
      </p:sp>
      <p:sp>
        <p:nvSpPr>
          <p:cNvPr id="26" name="Rounded Rectangle 25"/>
          <p:cNvSpPr/>
          <p:nvPr/>
        </p:nvSpPr>
        <p:spPr>
          <a:xfrm>
            <a:off x="19480145" y="7467600"/>
            <a:ext cx="2839253"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a-IR" sz="4000" dirty="0">
                <a:solidFill>
                  <a:schemeClr val="tx1"/>
                </a:solidFill>
                <a:cs typeface="B Titr" pitchFamily="2" charset="-78"/>
              </a:rPr>
              <a:t>چکیده </a:t>
            </a:r>
            <a:endParaRPr lang="en-US" sz="4000" dirty="0">
              <a:solidFill>
                <a:schemeClr val="tx1"/>
              </a:solidFill>
              <a:cs typeface="B Titr" pitchFamily="2" charset="-78"/>
            </a:endParaRPr>
          </a:p>
        </p:txBody>
      </p:sp>
      <p:sp>
        <p:nvSpPr>
          <p:cNvPr id="1024" name="TextBox 1023"/>
          <p:cNvSpPr txBox="1"/>
          <p:nvPr/>
        </p:nvSpPr>
        <p:spPr>
          <a:xfrm>
            <a:off x="5695446" y="7696200"/>
            <a:ext cx="2153154" cy="646331"/>
          </a:xfrm>
          <a:prstGeom prst="rect">
            <a:avLst/>
          </a:prstGeom>
          <a:noFill/>
        </p:spPr>
        <p:txBody>
          <a:bodyPr wrap="none" rtlCol="0">
            <a:spAutoFit/>
          </a:bodyPr>
          <a:lstStyle/>
          <a:p>
            <a:r>
              <a:rPr lang="fa-IR" sz="3600" b="1" dirty="0">
                <a:cs typeface="B Titr" pitchFamily="2" charset="-78"/>
              </a:rPr>
              <a:t>شماره مقاله </a:t>
            </a:r>
            <a:endParaRPr lang="en-US" sz="3600" b="1" dirty="0">
              <a:cs typeface="B Titr" pitchFamily="2" charset="-78"/>
            </a:endParaRPr>
          </a:p>
        </p:txBody>
      </p:sp>
      <p:sp>
        <p:nvSpPr>
          <p:cNvPr id="3" name="Rounded Rectangle 25">
            <a:extLst>
              <a:ext uri="{FF2B5EF4-FFF2-40B4-BE49-F238E27FC236}">
                <a16:creationId xmlns:a16="http://schemas.microsoft.com/office/drawing/2014/main" id="{F9E1255B-379D-0401-05DC-89C360570464}"/>
              </a:ext>
            </a:extLst>
          </p:cNvPr>
          <p:cNvSpPr/>
          <p:nvPr/>
        </p:nvSpPr>
        <p:spPr>
          <a:xfrm>
            <a:off x="1879431" y="7551104"/>
            <a:ext cx="3530769" cy="89314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EFAB0158318</a:t>
            </a:r>
            <a:endParaRPr lang="en-US" sz="3200" b="1" dirty="0">
              <a:solidFill>
                <a:schemeClr val="tx1"/>
              </a:solidFill>
              <a:latin typeface="Times New Roman" panose="02020603050405020304" pitchFamily="18" charset="0"/>
              <a:cs typeface="Times New Roman" panose="02020603050405020304" pitchFamily="18" charset="0"/>
            </a:endParaRPr>
          </a:p>
        </p:txBody>
      </p:sp>
      <p:sp>
        <p:nvSpPr>
          <p:cNvPr id="13" name="Rounded Rectangle 3">
            <a:extLst>
              <a:ext uri="{FF2B5EF4-FFF2-40B4-BE49-F238E27FC236}">
                <a16:creationId xmlns:a16="http://schemas.microsoft.com/office/drawing/2014/main" id="{A18D50F7-AF3A-0E25-6A85-5F5D9DE6E026}"/>
              </a:ext>
            </a:extLst>
          </p:cNvPr>
          <p:cNvSpPr/>
          <p:nvPr/>
        </p:nvSpPr>
        <p:spPr>
          <a:xfrm>
            <a:off x="4152900" y="3962401"/>
            <a:ext cx="14516100" cy="33528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SA" sz="3200" b="1" dirty="0">
                <a:cs typeface="B Nazanin" panose="00000400000000000000" pitchFamily="2" charset="-78"/>
              </a:rPr>
              <a:t>نقش فیزیولوژی گیاهان در بهینه‌سازی مصرف انرژی با بهره‌گیری از فناوری‌های نوین و انرژی‌های تجدیدپذیر در کشاورزی پایدار</a:t>
            </a:r>
            <a:endParaRPr lang="en-US" sz="3200" dirty="0">
              <a:cs typeface="B Nazanin" panose="00000400000000000000" pitchFamily="2" charset="-78"/>
            </a:endParaRPr>
          </a:p>
          <a:p>
            <a:pPr algn="ctr" rtl="1"/>
            <a:r>
              <a:rPr lang="ar-SA" sz="2400" b="1" dirty="0">
                <a:cs typeface="B Nazanin" panose="00000400000000000000" pitchFamily="2" charset="-78"/>
              </a:rPr>
              <a:t>پریسا شریفی</a:t>
            </a:r>
            <a:r>
              <a:rPr lang="en-US" sz="2400" b="1" baseline="30000" dirty="0">
                <a:cs typeface="B Nazanin" panose="00000400000000000000" pitchFamily="2" charset="-78"/>
              </a:rPr>
              <a:t>1*</a:t>
            </a:r>
            <a:r>
              <a:rPr lang="fa-IR" sz="2400" b="1" dirty="0">
                <a:cs typeface="B Nazanin" panose="00000400000000000000" pitchFamily="2" charset="-78"/>
              </a:rPr>
              <a:t> و</a:t>
            </a:r>
            <a:r>
              <a:rPr lang="fa-IR" sz="2400" b="1" baseline="30000" dirty="0">
                <a:cs typeface="B Nazanin" panose="00000400000000000000" pitchFamily="2" charset="-78"/>
              </a:rPr>
              <a:t>  </a:t>
            </a:r>
            <a:r>
              <a:rPr lang="ar-SA" sz="2400" b="1" dirty="0">
                <a:cs typeface="B Nazanin" panose="00000400000000000000" pitchFamily="2" charset="-78"/>
              </a:rPr>
              <a:t>نیما خالدی</a:t>
            </a:r>
            <a:r>
              <a:rPr lang="en-US" sz="2400" b="1" baseline="30000" dirty="0">
                <a:cs typeface="B Nazanin" panose="00000400000000000000" pitchFamily="2" charset="-78"/>
              </a:rPr>
              <a:t>2</a:t>
            </a:r>
            <a:endParaRPr lang="en-US" sz="2400" dirty="0">
              <a:cs typeface="B Nazanin" panose="00000400000000000000" pitchFamily="2" charset="-78"/>
            </a:endParaRPr>
          </a:p>
          <a:p>
            <a:pPr algn="ctr"/>
            <a:r>
              <a:rPr lang="fa-IR" sz="2400" b="1" dirty="0">
                <a:cs typeface="B Nazanin" panose="00000400000000000000" pitchFamily="2" charset="-78"/>
              </a:rPr>
              <a:t>استادیار </a:t>
            </a:r>
            <a:r>
              <a:rPr lang="ar-SA" sz="2400" b="1" dirty="0">
                <a:cs typeface="B Nazanin" panose="00000400000000000000" pitchFamily="2" charset="-78"/>
              </a:rPr>
              <a:t>موسسه تحقیقات ثبت کنترل و گواهی بذر و نهال</a:t>
            </a:r>
            <a:endParaRPr lang="en-US" sz="2400" b="1" dirty="0">
              <a:cs typeface="B Nazanin" panose="00000400000000000000" pitchFamily="2" charset="-78"/>
            </a:endParaRPr>
          </a:p>
          <a:p>
            <a:pPr algn="ctr"/>
            <a:r>
              <a:rPr lang="en-US" sz="2400" b="1" dirty="0">
                <a:latin typeface="Times New Roman" panose="02020603050405020304" pitchFamily="18" charset="0"/>
                <a:cs typeface="Times New Roman" panose="02020603050405020304" pitchFamily="18" charset="0"/>
              </a:rPr>
              <a:t>p.sharifi@spcri.ir</a:t>
            </a:r>
            <a:endParaRPr lang="en-US" sz="2400" dirty="0">
              <a:solidFill>
                <a:schemeClr val="tx1"/>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1CCF6644-F46B-BBF9-4B5C-828659A04527}"/>
              </a:ext>
            </a:extLst>
          </p:cNvPr>
          <p:cNvPicPr>
            <a:picLocks noChangeAspect="1"/>
          </p:cNvPicPr>
          <p:nvPr/>
        </p:nvPicPr>
        <p:blipFill>
          <a:blip r:embed="rId3">
            <a:extLst>
              <a:ext uri="{28A0092B-C50C-407E-A947-70E740481C1C}">
                <a14:useLocalDpi xmlns:a14="http://schemas.microsoft.com/office/drawing/2010/main" val="0"/>
              </a:ext>
            </a:extLst>
          </a:blip>
          <a:srcRect t="14805" b="54763"/>
          <a:stretch>
            <a:fillRect/>
          </a:stretch>
        </p:blipFill>
        <p:spPr>
          <a:xfrm>
            <a:off x="0" y="603378"/>
            <a:ext cx="22860000" cy="3478422"/>
          </a:xfrm>
          <a:prstGeom prst="rect">
            <a:avLst/>
          </a:prstGeom>
        </p:spPr>
      </p:pic>
    </p:spTree>
    <p:extLst>
      <p:ext uri="{BB962C8B-B14F-4D97-AF65-F5344CB8AC3E}">
        <p14:creationId xmlns:p14="http://schemas.microsoft.com/office/powerpoint/2010/main" val="882817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1988</Words>
  <Application>Microsoft Office PowerPoint</Application>
  <PresentationFormat>Custom</PresentationFormat>
  <Paragraphs>55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 Lotus</vt:lpstr>
      <vt:lpstr>B Nazanin</vt:lpstr>
      <vt:lpstr>B Titr</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dc:title>
  <dc:creator>Mohandesitosee</dc:creator>
  <cp:lastModifiedBy>Asus</cp:lastModifiedBy>
  <cp:revision>115</cp:revision>
  <cp:lastPrinted>2024-06-02T08:28:02Z</cp:lastPrinted>
  <dcterms:created xsi:type="dcterms:W3CDTF">2016-12-29T15:47:39Z</dcterms:created>
  <dcterms:modified xsi:type="dcterms:W3CDTF">2026-01-26T09:35:37Z</dcterms:modified>
</cp:coreProperties>
</file>