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64" r:id="rId5"/>
    <p:sldId id="265" r:id="rId6"/>
    <p:sldId id="266" r:id="rId7"/>
    <p:sldId id="267" r:id="rId8"/>
    <p:sldId id="263" r:id="rId9"/>
    <p:sldId id="268" r:id="rId10"/>
    <p:sldId id="269" r:id="rId11"/>
    <p:sldId id="270" r:id="rId12"/>
    <p:sldId id="259" r:id="rId13"/>
    <p:sldId id="272" r:id="rId14"/>
    <p:sldId id="273" r:id="rId15"/>
    <p:sldId id="260" r:id="rId16"/>
    <p:sldId id="271" r:id="rId17"/>
    <p:sldId id="261" r:id="rId18"/>
    <p:sldId id="26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F54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6" autoAdjust="0"/>
    <p:restoredTop sz="94662" autoAdjust="0"/>
  </p:normalViewPr>
  <p:slideViewPr>
    <p:cSldViewPr>
      <p:cViewPr varScale="1">
        <p:scale>
          <a:sx n="100" d="100"/>
          <a:sy n="100" d="100"/>
        </p:scale>
        <p:origin x="861" y="5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249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59675A-B6D5-4357-BBFA-A3C961BF31C0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BAC0DA-F4FE-4178-8ADE-B9471941D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177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BAC0DA-F4FE-4178-8ADE-B9471941D08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5602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E912-833C-4204-95AE-4C3DF8D9DE6D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8774C-B708-41EC-96BD-C80CB1E85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871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E912-833C-4204-95AE-4C3DF8D9DE6D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8774C-B708-41EC-96BD-C80CB1E85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30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E912-833C-4204-95AE-4C3DF8D9DE6D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8774C-B708-41EC-96BD-C80CB1E85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387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E912-833C-4204-95AE-4C3DF8D9DE6D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8774C-B708-41EC-96BD-C80CB1E85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729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E912-833C-4204-95AE-4C3DF8D9DE6D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8774C-B708-41EC-96BD-C80CB1E85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377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E912-833C-4204-95AE-4C3DF8D9DE6D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8774C-B708-41EC-96BD-C80CB1E85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076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E912-833C-4204-95AE-4C3DF8D9DE6D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8774C-B708-41EC-96BD-C80CB1E85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352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E912-833C-4204-95AE-4C3DF8D9DE6D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8774C-B708-41EC-96BD-C80CB1E85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754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E912-833C-4204-95AE-4C3DF8D9DE6D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8774C-B708-41EC-96BD-C80CB1E85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473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E912-833C-4204-95AE-4C3DF8D9DE6D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8774C-B708-41EC-96BD-C80CB1E85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797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E912-833C-4204-95AE-4C3DF8D9DE6D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8774C-B708-41EC-96BD-C80CB1E85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283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CE912-833C-4204-95AE-4C3DF8D9DE6D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08774C-B708-41EC-96BD-C80CB1E85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975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3" Type="http://schemas.openxmlformats.org/officeDocument/2006/relationships/hyperlink" Target="https://arxiv.org/abs/2403.09499?utm_source=chatgpt.com" TargetMode="External"/><Relationship Id="rId18" Type="http://schemas.openxmlformats.org/officeDocument/2006/relationships/hyperlink" Target="https://www.cambridge.org/core/journals/renewable-agriculture-and-food-systems/volume/A17A4C76D4CA5FD64397F01B35C191FD?utm_source=chatgpt.com" TargetMode="External"/><Relationship Id="rId26" Type="http://schemas.openxmlformats.org/officeDocument/2006/relationships/hyperlink" Target="https://www.mdpi.com/2071-1050/15/19/14307?utm_source=chatgpt.com" TargetMode="External"/><Relationship Id="rId21" Type="http://schemas.openxmlformats.org/officeDocument/2006/relationships/hyperlink" Target="https://www.sciencedirect.com/science/article/pii/S2772783125000056?utm_source=chatgpt.com" TargetMode="External"/><Relationship Id="rId34" Type="http://schemas.openxmlformats.org/officeDocument/2006/relationships/hyperlink" Target="https://doi.org/10.1108/TQM-08-2022-0252" TargetMode="External"/><Relationship Id="rId7" Type="http://schemas.openxmlformats.org/officeDocument/2006/relationships/hyperlink" Target="https://eu-opensci.org/index.php/ejenergy/article/view/7013?utm_source=chatgpt.com" TargetMode="External"/><Relationship Id="rId12" Type="http://schemas.openxmlformats.org/officeDocument/2006/relationships/hyperlink" Target="https://arxiv.org/abs/2403.09499" TargetMode="External"/><Relationship Id="rId17" Type="http://schemas.openxmlformats.org/officeDocument/2006/relationships/hyperlink" Target="https://www.cambridge.org/core/journals/renewable%E2%80%91agriculture%E2%80%91and%E2%80%91food%E2%80%91systems" TargetMode="External"/><Relationship Id="rId25" Type="http://schemas.openxmlformats.org/officeDocument/2006/relationships/hyperlink" Target="https://doi.org/10.3390/su151914307" TargetMode="External"/><Relationship Id="rId33" Type="http://schemas.openxmlformats.org/officeDocument/2006/relationships/hyperlink" Target="https://doi.org/10.3389/fenrg.2025.1536448" TargetMode="External"/><Relationship Id="rId38" Type="http://schemas.openxmlformats.org/officeDocument/2006/relationships/image" Target="../media/image1.jpg"/><Relationship Id="rId2" Type="http://schemas.openxmlformats.org/officeDocument/2006/relationships/hyperlink" Target="https://doi.org/10.1016/j.rser.2021.110786" TargetMode="External"/><Relationship Id="rId16" Type="http://schemas.openxmlformats.org/officeDocument/2006/relationships/hyperlink" Target="https://en.wikipedia.org/wiki/ISO_50001" TargetMode="External"/><Relationship Id="rId20" Type="http://schemas.openxmlformats.org/officeDocument/2006/relationships/hyperlink" Target="https://doi.org/10.1016/j.cles.2025.100173" TargetMode="External"/><Relationship Id="rId29" Type="http://schemas.openxmlformats.org/officeDocument/2006/relationships/hyperlink" Target="https://doi.org/10.3390/app13181021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i.org/10.24018/ejenergy.2021.1.3.13" TargetMode="External"/><Relationship Id="rId11" Type="http://schemas.openxmlformats.org/officeDocument/2006/relationships/hyperlink" Target="https://arxiv.org/abs/2401.16222?utm_source=chatgpt.com" TargetMode="External"/><Relationship Id="rId24" Type="http://schemas.openxmlformats.org/officeDocument/2006/relationships/hyperlink" Target="https://www.fao.org/climate-smart-agriculture/knowledge/practices/energy/ar/?utm_source=chatgpt.com" TargetMode="External"/><Relationship Id="rId32" Type="http://schemas.openxmlformats.org/officeDocument/2006/relationships/hyperlink" Target="https://www.mdpi.com/1996-1073/17/24/6271?utm_source=chatgpt.com" TargetMode="External"/><Relationship Id="rId37" Type="http://schemas.openxmlformats.org/officeDocument/2006/relationships/hyperlink" Target="https://pubmed.ncbi.nlm.nih.gov/19777226/?utm_source=chatgpt.com" TargetMode="External"/><Relationship Id="rId5" Type="http://schemas.openxmlformats.org/officeDocument/2006/relationships/hyperlink" Target="https://www.mdpi.com/1982520?utm_source=chatgpt.com" TargetMode="External"/><Relationship Id="rId15" Type="http://schemas.openxmlformats.org/officeDocument/2006/relationships/hyperlink" Target="https://iso-library.com/standard/50001/?utm_source=chatgpt.com" TargetMode="External"/><Relationship Id="rId23" Type="http://schemas.openxmlformats.org/officeDocument/2006/relationships/hyperlink" Target="https://www.fao.org/climate%E2%80%91smart%E2%80%91agriculture/knowledge/practices/energy/ar/" TargetMode="External"/><Relationship Id="rId28" Type="http://schemas.openxmlformats.org/officeDocument/2006/relationships/hyperlink" Target="https://www.iea.org/reports/energy-efficiency-2024?utm_source=chatgpt.com" TargetMode="External"/><Relationship Id="rId36" Type="http://schemas.openxmlformats.org/officeDocument/2006/relationships/hyperlink" Target="https://doi.org/10.1007/s00253-009-2246-7" TargetMode="External"/><Relationship Id="rId10" Type="http://schemas.openxmlformats.org/officeDocument/2006/relationships/hyperlink" Target="https://arxiv.org/abs/2401.16222" TargetMode="External"/><Relationship Id="rId19" Type="http://schemas.openxmlformats.org/officeDocument/2006/relationships/hyperlink" Target="https://doi.org/10.3390/en19041092" TargetMode="External"/><Relationship Id="rId31" Type="http://schemas.openxmlformats.org/officeDocument/2006/relationships/hyperlink" Target="https://doi.org/10.3390/en17246271" TargetMode="External"/><Relationship Id="rId4" Type="http://schemas.openxmlformats.org/officeDocument/2006/relationships/hyperlink" Target="https://doi.org/10.3390/en15239132" TargetMode="External"/><Relationship Id="rId9" Type="http://schemas.openxmlformats.org/officeDocument/2006/relationships/hyperlink" Target="https://eu-cap-network.ec.europa.eu/publications/final-report-improving-energy-efficiency-agriculture-and-food-processing-industry_en?utm_source=chatgpt.com" TargetMode="External"/><Relationship Id="rId14" Type="http://schemas.openxmlformats.org/officeDocument/2006/relationships/hyperlink" Target="https://iso-library.com/standard/50001/" TargetMode="External"/><Relationship Id="rId22" Type="http://schemas.openxmlformats.org/officeDocument/2006/relationships/hyperlink" Target="https://www.cambridge.org/core/journals/renewable%E2%80%91agriculture%E2%80%91and%E2%80%91food%E2%80%91systems/volume/A17A4C76D4CA5FD64397F01B35C191FD" TargetMode="External"/><Relationship Id="rId27" Type="http://schemas.openxmlformats.org/officeDocument/2006/relationships/hyperlink" Target="https://www.iea.org/reports/energy-efficiency-2024" TargetMode="External"/><Relationship Id="rId30" Type="http://schemas.openxmlformats.org/officeDocument/2006/relationships/hyperlink" Target="https://www.mdpi.com/2076-3417/13/18/10219?utm_source=chatgpt.com" TargetMode="External"/><Relationship Id="rId35" Type="http://schemas.openxmlformats.org/officeDocument/2006/relationships/hyperlink" Target="https://doi.org/10.3390/en16020862" TargetMode="External"/><Relationship Id="rId8" Type="http://schemas.openxmlformats.org/officeDocument/2006/relationships/hyperlink" Target="https://eu&#8208;cap&#8208;network.ec.europa.eu/publications/final%E2%80%91report%E2%80%91improving%E2%80%91energy%E2%80%91efficiency%E2%80%91agriculture%E2%80%91and%E2%80%91food%E2%80%91processing%E2%80%91industry_en" TargetMode="External"/><Relationship Id="rId3" Type="http://schemas.openxmlformats.org/officeDocument/2006/relationships/hyperlink" Target="https://www.sciencedirect.com/science/article/pii/S1364032121000812?utm_source=chatgpt.com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676400"/>
            <a:ext cx="8686800" cy="3276600"/>
          </a:xfrm>
        </p:spPr>
        <p:txBody>
          <a:bodyPr>
            <a:normAutofit fontScale="90000"/>
          </a:bodyPr>
          <a:lstStyle/>
          <a:p>
            <a:pPr rtl="1"/>
            <a:r>
              <a:rPr lang="fa-IR" sz="2800" dirty="0">
                <a:cs typeface="B Titr" panose="00000700000000000000" pitchFamily="2" charset="-78"/>
              </a:rPr>
              <a:t> </a:t>
            </a:r>
            <a:r>
              <a:rPr lang="fa-IR" sz="2400" dirty="0">
                <a:cs typeface="B Titr" panose="00000700000000000000" pitchFamily="2" charset="-78"/>
              </a:rPr>
              <a:t>بسم الله الرحمن الرحیم</a:t>
            </a:r>
            <a:br>
              <a:rPr lang="fa-IR" sz="2800" dirty="0">
                <a:cs typeface="B Titr" panose="00000700000000000000" pitchFamily="2" charset="-78"/>
              </a:rPr>
            </a:br>
            <a:br>
              <a:rPr lang="fa-IR" sz="2800" dirty="0">
                <a:cs typeface="B Titr" panose="00000700000000000000" pitchFamily="2" charset="-78"/>
              </a:rPr>
            </a:br>
            <a:r>
              <a:rPr lang="fa-IR" sz="2700" dirty="0">
                <a:cs typeface="B Nazanin" panose="00000400000000000000" pitchFamily="2" charset="-78"/>
              </a:rPr>
              <a:t>بهینه‌سازی بهره‌وری انرژی با استفاده از فناوری نوین در بهینه سازی انرژی صنایع کشاورزی و غذایی با رویکرد آینده‌نگاری</a:t>
            </a:r>
            <a:br>
              <a:rPr lang="fa-IR" sz="2400" dirty="0">
                <a:cs typeface="B Titr" panose="00000700000000000000" pitchFamily="2" charset="-78"/>
              </a:rPr>
            </a:br>
            <a:r>
              <a:rPr lang="fa-IR" sz="2200" dirty="0">
                <a:cs typeface="B Nazanin" panose="00000400000000000000" pitchFamily="2" charset="-78"/>
              </a:rPr>
              <a:t>محمد علی مددی 1، زهرا فروحی 2</a:t>
            </a:r>
            <a:br>
              <a:rPr lang="fa-IR" sz="2200" dirty="0">
                <a:cs typeface="B Nazanin" panose="00000400000000000000" pitchFamily="2" charset="-78"/>
              </a:rPr>
            </a:br>
            <a:r>
              <a:rPr lang="fa-IR" sz="2200" dirty="0">
                <a:cs typeface="B Nazanin" panose="00000400000000000000" pitchFamily="2" charset="-78"/>
              </a:rPr>
              <a:t>1 -دانشجوی کارشناسی ارشد مهندسی صنایع با گرایش آینده پژوهی دانشگاه تهران</a:t>
            </a:r>
            <a:br>
              <a:rPr lang="fa-IR" sz="2400" dirty="0">
                <a:cs typeface="B Titr" panose="00000700000000000000" pitchFamily="2" charset="-78"/>
              </a:rPr>
            </a:br>
            <a:r>
              <a:rPr lang="en-US" sz="2400" dirty="0">
                <a:cs typeface="B Titr" panose="00000700000000000000" pitchFamily="2" charset="-78"/>
              </a:rPr>
              <a:t>m.alimadadi.1374@gmail.com</a:t>
            </a:r>
            <a:br>
              <a:rPr lang="en-US" sz="2400" dirty="0">
                <a:cs typeface="B Titr" panose="00000700000000000000" pitchFamily="2" charset="-78"/>
              </a:rPr>
            </a:br>
            <a:r>
              <a:rPr lang="fa-IR" sz="2200" dirty="0">
                <a:cs typeface="B Nazanin" panose="00000400000000000000" pitchFamily="2" charset="-78"/>
              </a:rPr>
              <a:t>2-دانشجوی کارشناسی ارشد زیست‌فناوری دانشگاه تهران شمال</a:t>
            </a:r>
            <a:br>
              <a:rPr lang="fa-IR" sz="2200" dirty="0">
                <a:cs typeface="B Nazanin" panose="00000400000000000000" pitchFamily="2" charset="-78"/>
              </a:rPr>
            </a:br>
            <a:r>
              <a:rPr lang="en-US" sz="2400" dirty="0" err="1">
                <a:cs typeface="B Titr" panose="00000700000000000000" pitchFamily="2" charset="-78"/>
              </a:rPr>
              <a:t>zahrafourohi@gmail</a:t>
            </a:r>
            <a:r>
              <a:rPr lang="en-US" sz="2400" dirty="0">
                <a:cs typeface="B Titr" panose="00000700000000000000" pitchFamily="2" charset="-78"/>
              </a:rPr>
              <a:t> .com</a:t>
            </a:r>
            <a:br>
              <a:rPr lang="en-US" sz="2400" dirty="0">
                <a:cs typeface="B Titr" panose="00000700000000000000" pitchFamily="2" charset="-78"/>
              </a:rPr>
            </a:br>
            <a:endParaRPr lang="en-US" sz="2400" dirty="0">
              <a:cs typeface="B Titr" panose="00000700000000000000" pitchFamily="2" charset="-78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905000" y="6019800"/>
            <a:ext cx="3962400" cy="30480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/>
              <a:t>EFAB015831180: </a:t>
            </a:r>
            <a:r>
              <a:rPr lang="fa-IR"/>
              <a:t>کد </a:t>
            </a:r>
            <a:r>
              <a:rPr lang="fa-IR" dirty="0"/>
              <a:t>مقاله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A2DE068-BA67-1476-E861-DE3649BD3C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" r="163"/>
          <a:stretch/>
        </p:blipFill>
        <p:spPr>
          <a:xfrm>
            <a:off x="800100" y="-14111"/>
            <a:ext cx="7543800" cy="1376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2177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A7FAB7-A175-EEFC-E32C-939787723B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Low" rtl="1">
              <a:buNone/>
            </a:pPr>
            <a:r>
              <a:rPr lang="fa-I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*** </a:t>
            </a:r>
            <a:r>
              <a:rPr lang="fa-I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پیشران‌های کلیدی آینده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  <a:p>
            <a:pPr algn="justLow" rtl="1">
              <a:buNone/>
            </a:pPr>
            <a:r>
              <a:rPr lang="fa-I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1.اصلاح ساختار قیمت انرژی (اثرگذاری زیاد، عدم قطعیت بالا)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  <a:p>
            <a:pPr algn="justLow" rtl="1">
              <a:buNone/>
            </a:pPr>
            <a:r>
              <a:rPr lang="fa-I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2.شدت و سخت‌گیری الزامات زیست‌محیطی (اثرگذاری زیاد، عدم قطعیت بالا)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  <a:p>
            <a:pPr algn="justLow" rtl="1">
              <a:buNone/>
            </a:pPr>
            <a:r>
              <a:rPr lang="fa-I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3.نوسازی و به‌روزرسانی فناوری تجهیزات (اثرگذاری زیاد، عدم قطعیت متوسط)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  <a:p>
            <a:pPr algn="justLow" rtl="1">
              <a:buNone/>
            </a:pPr>
            <a:r>
              <a:rPr lang="fa-I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4.دسترسی به سرمایه و مشوق‌های مالی (اثرگذاری زیاد، عدم قطعیت بالا)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  <a:p>
            <a:pPr algn="justLow" rtl="1">
              <a:buNone/>
            </a:pPr>
            <a:r>
              <a:rPr lang="fa-I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5.توسعه فناوری‌های جایگزین و پاک (اثرگذاری متوسط تا زیاد، عدم قطعیت متوسط)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  <a:p>
            <a:pPr algn="justLow" rtl="1">
              <a:buNone/>
            </a:pPr>
            <a:r>
              <a:rPr lang="fa-I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6.ریسک محدودیت تأمین سوخت (اثرگذاری زیاد، عدم قطعیت بالا)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  <a:p>
            <a:pPr algn="justLow" rtl="1">
              <a:buNone/>
            </a:pPr>
            <a:r>
              <a:rPr lang="fa-IR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دو عامل اول به عنوان عدم‌قطعیت‌های بحرانی برای طراحی سناریوها انتخاب شدند</a:t>
            </a:r>
            <a:r>
              <a:rPr lang="en-US" sz="32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.</a:t>
            </a:r>
            <a:endParaRPr lang="en-US" sz="3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fa-IR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40FF7B4-C98C-D7CB-BCE7-A0D7954E45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381000"/>
            <a:ext cx="7547502" cy="1054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0934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57FB322-8DED-9A7A-AC7A-5615F370D6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8527650"/>
              </p:ext>
            </p:extLst>
          </p:nvPr>
        </p:nvGraphicFramePr>
        <p:xfrm>
          <a:off x="914400" y="2371722"/>
          <a:ext cx="6675755" cy="2047878"/>
        </p:xfrm>
        <a:graphic>
          <a:graphicData uri="http://schemas.openxmlformats.org/drawingml/2006/table">
            <a:tbl>
              <a:tblPr rtl="1" firstRow="1" firstCol="1" bandRow="1"/>
              <a:tblGrid>
                <a:gridCol w="2057203">
                  <a:extLst>
                    <a:ext uri="{9D8B030D-6E8A-4147-A177-3AD203B41FA5}">
                      <a16:colId xmlns:a16="http://schemas.microsoft.com/office/drawing/2014/main" val="1575746244"/>
                    </a:ext>
                  </a:extLst>
                </a:gridCol>
                <a:gridCol w="1654956">
                  <a:extLst>
                    <a:ext uri="{9D8B030D-6E8A-4147-A177-3AD203B41FA5}">
                      <a16:colId xmlns:a16="http://schemas.microsoft.com/office/drawing/2014/main" val="3189452674"/>
                    </a:ext>
                  </a:extLst>
                </a:gridCol>
                <a:gridCol w="1310173">
                  <a:extLst>
                    <a:ext uri="{9D8B030D-6E8A-4147-A177-3AD203B41FA5}">
                      <a16:colId xmlns:a16="http://schemas.microsoft.com/office/drawing/2014/main" val="232402495"/>
                    </a:ext>
                  </a:extLst>
                </a:gridCol>
                <a:gridCol w="1653423">
                  <a:extLst>
                    <a:ext uri="{9D8B030D-6E8A-4147-A177-3AD203B41FA5}">
                      <a16:colId xmlns:a16="http://schemas.microsoft.com/office/drawing/2014/main" val="3530063373"/>
                    </a:ext>
                  </a:extLst>
                </a:gridCol>
              </a:tblGrid>
              <a:tr h="341313"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100" b="1" kern="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شاخص کلیدی</a:t>
                      </a:r>
                      <a:endParaRPr lang="en-US" sz="1200" b="1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100" b="1" kern="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سناریو ایستا</a:t>
                      </a:r>
                      <a:endParaRPr lang="en-US" sz="1200" b="1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100" b="1" kern="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سناریو تطبیقی</a:t>
                      </a:r>
                      <a:endParaRPr lang="en-US" sz="1200" b="1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100" b="1" kern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سناریو گذار هوشمند پایدار</a:t>
                      </a:r>
                      <a:endParaRPr lang="en-US" sz="1200" b="1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9841658"/>
                  </a:ext>
                </a:extLst>
              </a:tr>
              <a:tr h="341313"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100" kern="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شدت انرژی</a:t>
                      </a:r>
                      <a:endParaRPr lang="en-US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100" kern="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بالا</a:t>
                      </a:r>
                      <a:endParaRPr lang="en-US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100" kern="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متوسط</a:t>
                      </a:r>
                      <a:endParaRPr lang="en-US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100" kern="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پایین</a:t>
                      </a:r>
                      <a:endParaRPr lang="en-US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8987171"/>
                  </a:ext>
                </a:extLst>
              </a:tr>
              <a:tr h="341313"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100" kern="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ریسک تأمین سوخت</a:t>
                      </a:r>
                      <a:endParaRPr lang="en-US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100" kern="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زیاد</a:t>
                      </a:r>
                      <a:endParaRPr lang="en-US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100" kern="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متوسط</a:t>
                      </a:r>
                      <a:endParaRPr lang="en-US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100" kern="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کم</a:t>
                      </a:r>
                      <a:endParaRPr lang="en-US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0191412"/>
                  </a:ext>
                </a:extLst>
              </a:tr>
              <a:tr h="341313"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100" kern="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رقابت‌پذیری</a:t>
                      </a:r>
                      <a:endParaRPr lang="en-US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100" kern="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کاهش‌یابنده</a:t>
                      </a:r>
                      <a:endParaRPr lang="en-US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100" kern="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پایدار نسبی</a:t>
                      </a:r>
                      <a:endParaRPr lang="en-US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100" kern="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افزایشی</a:t>
                      </a:r>
                      <a:endParaRPr lang="en-US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1130715"/>
                  </a:ext>
                </a:extLst>
              </a:tr>
              <a:tr h="341313"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100" kern="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انطباق زیست‌محیطی</a:t>
                      </a:r>
                      <a:endParaRPr lang="en-US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100" kern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ضعیف</a:t>
                      </a:r>
                      <a:endParaRPr lang="en-US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100" kern="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متوسط</a:t>
                      </a:r>
                      <a:endParaRPr lang="en-US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100" kern="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مطلوب</a:t>
                      </a:r>
                      <a:endParaRPr lang="en-US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6460938"/>
                  </a:ext>
                </a:extLst>
              </a:tr>
              <a:tr h="341313"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100" kern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نیاز سرمایه‌گذاری</a:t>
                      </a:r>
                      <a:endParaRPr lang="en-US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100" kern="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کم</a:t>
                      </a:r>
                      <a:endParaRPr lang="en-US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100" kern="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متوسط</a:t>
                      </a:r>
                      <a:endParaRPr lang="en-US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100" kern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بالا</a:t>
                      </a:r>
                      <a:endParaRPr lang="en-US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267739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C85314C-A1F6-4A62-D65E-70D189F73D5A}"/>
              </a:ext>
            </a:extLst>
          </p:cNvPr>
          <p:cNvSpPr txBox="1"/>
          <p:nvPr/>
        </p:nvSpPr>
        <p:spPr>
          <a:xfrm>
            <a:off x="2652077" y="1681162"/>
            <a:ext cx="32004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سناریوهای سه‌گانه آینده تا افق ۱۴۱۰</a:t>
            </a:r>
            <a:endParaRPr lang="fa-IR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0AC03C6-0F76-EAB5-9884-A8CAA22C07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305236"/>
            <a:ext cx="7547502" cy="1054699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27043B96-BC93-2898-9CCB-32242B501E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0488511"/>
              </p:ext>
            </p:extLst>
          </p:nvPr>
        </p:nvGraphicFramePr>
        <p:xfrm>
          <a:off x="914400" y="5029200"/>
          <a:ext cx="6675755" cy="685803"/>
        </p:xfrm>
        <a:graphic>
          <a:graphicData uri="http://schemas.openxmlformats.org/drawingml/2006/table">
            <a:tbl>
              <a:tblPr rtl="1" firstRow="1" firstCol="1" bandRow="1"/>
              <a:tblGrid>
                <a:gridCol w="1393253">
                  <a:extLst>
                    <a:ext uri="{9D8B030D-6E8A-4147-A177-3AD203B41FA5}">
                      <a16:colId xmlns:a16="http://schemas.microsoft.com/office/drawing/2014/main" val="652490610"/>
                    </a:ext>
                  </a:extLst>
                </a:gridCol>
                <a:gridCol w="2515513">
                  <a:extLst>
                    <a:ext uri="{9D8B030D-6E8A-4147-A177-3AD203B41FA5}">
                      <a16:colId xmlns:a16="http://schemas.microsoft.com/office/drawing/2014/main" val="1024093844"/>
                    </a:ext>
                  </a:extLst>
                </a:gridCol>
                <a:gridCol w="2766989">
                  <a:extLst>
                    <a:ext uri="{9D8B030D-6E8A-4147-A177-3AD203B41FA5}">
                      <a16:colId xmlns:a16="http://schemas.microsoft.com/office/drawing/2014/main" val="3292352563"/>
                    </a:ext>
                  </a:extLst>
                </a:gridCol>
              </a:tblGrid>
              <a:tr h="228601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buNone/>
                      </a:pPr>
                      <a:r>
                        <a:rPr lang="fa-IR" sz="1100" b="1" kern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عنوان</a:t>
                      </a:r>
                      <a:endParaRPr lang="en-US" sz="1200" b="1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buNone/>
                      </a:pPr>
                      <a:r>
                        <a:rPr lang="fa-IR" sz="1100" b="1" kern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سخت‌گیری زیست‌محیطی ضعیف</a:t>
                      </a:r>
                      <a:endParaRPr lang="en-US" sz="1200" b="1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buNone/>
                      </a:pPr>
                      <a:r>
                        <a:rPr lang="fa-IR" sz="1100" b="1" kern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سخت‌گیری زیست‌محیطی شدید</a:t>
                      </a:r>
                      <a:endParaRPr lang="en-US" sz="1200" b="1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8287543"/>
                  </a:ext>
                </a:extLst>
              </a:tr>
              <a:tr h="228601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buNone/>
                      </a:pPr>
                      <a:r>
                        <a:rPr lang="fa-IR" sz="1100" kern="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اصلاح کم قیمت انرژی</a:t>
                      </a:r>
                      <a:endParaRPr lang="en-US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buNone/>
                      </a:pPr>
                      <a:r>
                        <a:rPr lang="fa-IR" sz="1100" kern="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رکود پرمصرف</a:t>
                      </a:r>
                      <a:endParaRPr lang="en-US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buNone/>
                      </a:pPr>
                      <a:r>
                        <a:rPr lang="fa-IR" sz="1100" kern="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فشار سبز بدون اصلاح اقتصادی</a:t>
                      </a:r>
                      <a:endParaRPr lang="en-US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3138399"/>
                  </a:ext>
                </a:extLst>
              </a:tr>
              <a:tr h="228601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buNone/>
                      </a:pPr>
                      <a:r>
                        <a:rPr lang="fa-IR" sz="1100" kern="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اصلاح زیاد قیمت انرژی</a:t>
                      </a:r>
                      <a:endParaRPr lang="en-US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buNone/>
                      </a:pPr>
                      <a:r>
                        <a:rPr lang="fa-IR" sz="1100" kern="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شوک تعدیلی</a:t>
                      </a:r>
                      <a:endParaRPr lang="en-US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buNone/>
                      </a:pPr>
                      <a:r>
                        <a:rPr lang="fa-IR" sz="1100" kern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گذار هوشمند پایدار</a:t>
                      </a:r>
                      <a:endParaRPr lang="en-US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0788157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D0F97C5E-5B1E-D28E-634D-5A66CC54D4A1}"/>
              </a:ext>
            </a:extLst>
          </p:cNvPr>
          <p:cNvSpPr txBox="1"/>
          <p:nvPr/>
        </p:nvSpPr>
        <p:spPr>
          <a:xfrm>
            <a:off x="3505200" y="4572000"/>
            <a:ext cx="2743200" cy="3810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ماتریس عدم‌قطعیت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9595890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133600" y="1728506"/>
            <a:ext cx="4572000" cy="535531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rtl="1"/>
            <a:r>
              <a:rPr lang="fa-IR" b="1" dirty="0">
                <a:cs typeface="B Nazanin" panose="00000400000000000000" pitchFamily="2" charset="-78"/>
              </a:rPr>
              <a:t>4-</a:t>
            </a:r>
            <a:r>
              <a:rPr lang="ar-IQ" b="1" dirty="0">
                <a:cs typeface="B Nazanin" panose="00000400000000000000" pitchFamily="2" charset="-78"/>
              </a:rPr>
              <a:t>یافته های تحقیق </a:t>
            </a:r>
            <a:endParaRPr lang="fa-IR" b="1" dirty="0">
              <a:cs typeface="B Nazanin" panose="00000400000000000000" pitchFamily="2" charset="-78"/>
            </a:endParaRPr>
          </a:p>
          <a:p>
            <a:pPr algn="justLow" rtl="1">
              <a:buNone/>
            </a:pPr>
            <a:r>
              <a:rPr lang="ar-S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طراحی سناریوهای آینده‌نگر نشان داد که هر سناریو، مزایا و محدودیت‌های خاص خود را دارد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: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buNone/>
            </a:pPr>
            <a:r>
              <a:rPr lang="ar-S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سناریوی سبز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: </a:t>
            </a:r>
            <a:r>
              <a:rPr lang="ar-S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بیشترین کاهش انتشار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CO₂ </a:t>
            </a:r>
            <a:r>
              <a:rPr lang="ar-S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و حداقل اثرات زیست‌محیطی را ارائه می‌دهد، اما نیازمند سرمایه‌گذاری بالا و برنامه‌ریزی بلندمدت برای پیاده‌سازی تجهیزات بیوگاز و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CHP </a:t>
            </a:r>
            <a:r>
              <a:rPr lang="ar-S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است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buNone/>
            </a:pPr>
            <a:r>
              <a:rPr lang="ar-S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سناریوی دیجیتال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: </a:t>
            </a:r>
            <a:r>
              <a:rPr lang="ar-S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با بهره‌گیری از پایش هوشمند انرژی و فناوری‌های مدیریت داده، بازده کوتاه‌مدت و بهینه‌سازی انرژی با سرمایه کمتر فراهم می‌شود، اما اثر کاهش شدت انرژی محدودتر است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buNone/>
            </a:pPr>
            <a:r>
              <a:rPr lang="ar-S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سناریوی اقتصاد چرخشی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: </a:t>
            </a:r>
            <a:r>
              <a:rPr lang="ar-S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رویکردی یکپارچه است که همزمان کاهش ضایعات، تولید انرژی از مواد زائد و افزایش بازده اقتصادی را هدف قرار می‌دهد. این سناریو می‌تواند به عنوان پل میان فناوری‌های سبز و دیجیتال عمل کند و مزیت چندگانه اقتصادی و زیست‌محیطی ارائه دهد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buNone/>
            </a:pPr>
            <a:r>
              <a:rPr lang="ar-S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که بدون حمایت دولتی و برنامه‌ریزی بلندمدت، محدود خواهد بود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/>
            <a:endParaRPr lang="en-US" dirty="0">
              <a:cs typeface="B Nazanin" panose="00000400000000000000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C43E709-B6C7-5C8B-0AFB-BB38F1C534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" r="163"/>
          <a:stretch/>
        </p:blipFill>
        <p:spPr>
          <a:xfrm>
            <a:off x="914400" y="381000"/>
            <a:ext cx="7543800" cy="1376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4324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389CE2-3952-E722-3FC4-D1383B016B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justLow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استفاده از سیستم‌های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CHP </a:t>
            </a:r>
            <a:r>
              <a:rPr kumimoji="0" lang="ar-S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همراه با پیش‌تیمار خوراک بیوگاز منجر به افزایش راندمان تولید متان، کاهش انرژی داخلی و کاهش شدت انرژی در واحدها می‌شود. تحلیل اقتصادی نشان می‌دهد که زمان بازگشت سرمایه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(ROI) </a:t>
            </a:r>
            <a:r>
              <a:rPr kumimoji="0" lang="ar-S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در واحدهای متوسط بین </a:t>
            </a:r>
            <a:r>
              <a:rPr kumimoji="0" lang="fa-I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۳</a:t>
            </a:r>
            <a:r>
              <a:rPr kumimoji="0" lang="ar-S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تا </a:t>
            </a:r>
            <a:r>
              <a:rPr kumimoji="0" lang="fa-I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۵</a:t>
            </a:r>
            <a:r>
              <a:rPr kumimoji="0" lang="ar-S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سال است، که این بازه در شرایط بهره‌وری انرژی قابل قبول و ریسک محدود اقتصادی، یک شاخص مثبت برای سیاست‌گذاران و مدیران صنعتی است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justLow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با این حال، محدودیت‌هایی نیز وجود دارد که باید در نظر گرفته شوند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: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endParaRPr lang="fa-IR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EDA4E0E-90CD-B7C6-2E0B-E5696B2D9F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8249" y="45977"/>
            <a:ext cx="7547502" cy="1371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4886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509861-7468-8192-A9B0-20561BE6FA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justLow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کمبود داده‌های میدانی و پایش واقعی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: </a:t>
            </a:r>
            <a:r>
              <a:rPr kumimoji="0" lang="ar-S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بسیاری از واحدها فاقد سیستم اندازه‌گیری و ثبت داده‌های دقیق انرژی و انتشار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CO₂ </a:t>
            </a:r>
            <a:r>
              <a:rPr kumimoji="0" lang="ar-S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هستند، که دقت پیش‌بینی‌ها و سناریوسازی را کاهش می‌دهد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justLow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اثرات اجتماعی فناوری‌های بیوگاز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: </a:t>
            </a:r>
            <a:r>
              <a:rPr kumimoji="0" lang="ar-S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تغییر در فرآیندهای تولید، نیاز به آموزش پرسنل و پذیرش فناوری‌های نوین در میان کارکنان و جوامع محلی دارد. علاوه بر این، مدیریت پسماندها و خوراک بیوگاز باید با استانداردهای بهداشتی و زیست‌محیطی همسو باشد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.</a:t>
            </a:r>
          </a:p>
          <a:p>
            <a:pPr marL="0" marR="0" lvl="0" indent="0" algn="justLow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نیاز به سرمایه‌گذاری و زیرساخت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: </a:t>
            </a:r>
            <a:r>
              <a:rPr kumimoji="0" lang="ar-S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اجرای کامل سناریوهای سبز و اقتصاد چرخشی نیازمند منابع مالی و هماهنگی سیاستی است</a:t>
            </a:r>
            <a:endParaRPr lang="fa-IR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5A53DEA-BDE5-060F-2152-D3DFA14531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45977"/>
            <a:ext cx="7547502" cy="1371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5846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43000" y="1361970"/>
            <a:ext cx="6477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fa-IR" b="1" dirty="0">
                <a:latin typeface=" B Nazaniد"/>
                <a:cs typeface="B Nazanin" panose="00000400000000000000" pitchFamily="2" charset="-78"/>
              </a:rPr>
              <a:t>5- </a:t>
            </a:r>
            <a:r>
              <a:rPr lang="ar-IQ" b="1" dirty="0">
                <a:latin typeface=" B Nazaniد"/>
                <a:cs typeface="B Nazanin" panose="00000400000000000000" pitchFamily="2" charset="-78"/>
              </a:rPr>
              <a:t>بحث و نتیجه گیری</a:t>
            </a:r>
            <a:endParaRPr lang="fa-IR" b="1" dirty="0">
              <a:latin typeface=" B Nazaniد"/>
              <a:cs typeface="B Nazanin" panose="00000400000000000000" pitchFamily="2" charset="-78"/>
            </a:endParaRPr>
          </a:p>
          <a:p>
            <a:pPr algn="justLow" rtl="1">
              <a:buNone/>
            </a:pPr>
            <a:r>
              <a:rPr lang="ar-IQ" dirty="0">
                <a:cs typeface="B Nazanin" panose="00000400000000000000" pitchFamily="2" charset="-78"/>
              </a:rPr>
              <a:t> </a:t>
            </a:r>
            <a:r>
              <a:rPr lang="ar-S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پژوهش حاضر نشان داد که بهره‌وری انرژی در صنایع کشاورزی و غذایی کشور با شدت انرژی بالا و وابستگی به سوخت‌های فسیلی سنگین همچنان در سطح پایینی قرار دارد و ریسک اقتصادی، عملیاتی و زیست‌محیطی این صنایع را افزایش می‌دهد. شواهد میدانی شامل بازرسی بیش از </a:t>
            </a:r>
            <a:r>
              <a:rPr lang="fa-I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۵۰</a:t>
            </a:r>
            <a:r>
              <a:rPr lang="ar-S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ژنراتور، </a:t>
            </a:r>
            <a:r>
              <a:rPr lang="fa-I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۱۰۰</a:t>
            </a:r>
            <a:r>
              <a:rPr lang="ar-S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دیگ بخار و </a:t>
            </a:r>
            <a:r>
              <a:rPr lang="fa-I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۲۰۰</a:t>
            </a:r>
            <a:r>
              <a:rPr lang="ar-S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مخزن انرژی‌بر، نشان‌دهنده فقدان سامانه‌های هوشمند پایش انرژی و عدم انطباق با استانداردهای مدیریت انرژی مانند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ISO 50001 </a:t>
            </a:r>
            <a:r>
              <a:rPr lang="ar-S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است. این یافته‌ها با مطالعات مشابه جهانی همسو هستند که نشان می‌دهند صنایع غذایی و کشاورزی با تجهیزات ناکارآمد، مصرف انرژی غیر بهینه و ردپای زیست‌محیطی بالا مواجه‌اند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(Lopes et al., 2021; Engler &amp;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Krarti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, 2021).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/>
            <a:endParaRPr lang="fa-IR" dirty="0">
              <a:cs typeface="B Nazanin" panose="00000400000000000000" pitchFamily="2" charset="-78"/>
            </a:endParaRPr>
          </a:p>
          <a:p>
            <a:pPr algn="just" rtl="1"/>
            <a:endParaRPr lang="en-US" dirty="0">
              <a:cs typeface="B Nazanin" panose="00000400000000000000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DD47122-4569-C3B7-431E-E050BB1162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" r="163"/>
          <a:stretch/>
        </p:blipFill>
        <p:spPr>
          <a:xfrm>
            <a:off x="800100" y="-14111"/>
            <a:ext cx="7543800" cy="1376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2576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3DC786-B0EE-7A0C-BDBE-C78ECEC27E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Low" rtl="1">
              <a:buNone/>
            </a:pPr>
            <a:r>
              <a:rPr lang="ar-SA" sz="1800" dirty="0">
                <a:effectLst/>
                <a:latin typeface="+mj-lt"/>
                <a:ea typeface="Times New Roman" panose="02020603050405020304" pitchFamily="18" charset="0"/>
                <a:cs typeface="B Nazanin" panose="00000400000000000000" pitchFamily="2" charset="-78"/>
              </a:rPr>
              <a:t>تحلیل محیط کلان با استفاده از چارچوب</a:t>
            </a:r>
            <a:r>
              <a:rPr lang="en-US" sz="1800" dirty="0">
                <a:effectLst/>
                <a:latin typeface="+mj-lt"/>
                <a:ea typeface="Times New Roman" panose="02020603050405020304" pitchFamily="18" charset="0"/>
                <a:cs typeface="B Nazanin" panose="00000400000000000000" pitchFamily="2" charset="-78"/>
              </a:rPr>
              <a:t> PESTEL </a:t>
            </a:r>
            <a:r>
              <a:rPr lang="ar-SA" sz="1800" dirty="0">
                <a:effectLst/>
                <a:latin typeface="+mj-lt"/>
                <a:ea typeface="Times New Roman" panose="02020603050405020304" pitchFamily="18" charset="0"/>
                <a:cs typeface="B Nazanin" panose="00000400000000000000" pitchFamily="2" charset="-78"/>
              </a:rPr>
              <a:t>و استخراج پیشران‌های کلیدی نشان داد که اصلاح قیمت انرژی، سخت‌گیری الزامات زیست‌محیطی و نوسازی تجهیزات از مهم‌ترین عوامل تعیین‌کننده مسیر آینده بهره‌وری انرژی هستند. همچنین سناریوهای طراحی شده تا افق </a:t>
            </a:r>
            <a:r>
              <a:rPr lang="fa-IR" sz="1800" dirty="0">
                <a:effectLst/>
                <a:latin typeface="+mj-lt"/>
                <a:ea typeface="Times New Roman" panose="02020603050405020304" pitchFamily="18" charset="0"/>
                <a:cs typeface="B Nazanin" panose="00000400000000000000" pitchFamily="2" charset="-78"/>
              </a:rPr>
              <a:t>۱۴۱۰</a:t>
            </a:r>
            <a:r>
              <a:rPr lang="ar-SA" sz="1800" dirty="0">
                <a:effectLst/>
                <a:latin typeface="+mj-lt"/>
                <a:ea typeface="Times New Roman" panose="02020603050405020304" pitchFamily="18" charset="0"/>
                <a:cs typeface="B Nazanin" panose="00000400000000000000" pitchFamily="2" charset="-78"/>
              </a:rPr>
              <a:t> نشان می‌دهند که تنها سناریوی گذار هوشمند پایدار، با بهره‌گیری از فناوری‌های نوین، نوسازی تجهیزات و استقرار استانداردهای مدیریت انرژی، قادر است شدت انرژی را کاهش داده و تاب‌آوری و رقابت‌پذیری صنایع را افزایش دهد</a:t>
            </a:r>
            <a:r>
              <a:rPr lang="en-US" sz="1800" dirty="0">
                <a:effectLst/>
                <a:latin typeface="+mj-lt"/>
                <a:ea typeface="Times New Roman" panose="02020603050405020304" pitchFamily="18" charset="0"/>
                <a:cs typeface="B Nazanin" panose="00000400000000000000" pitchFamily="2" charset="-78"/>
              </a:rPr>
              <a:t> (Bader et al., 2025; </a:t>
            </a:r>
            <a:r>
              <a:rPr lang="en-US" sz="1800" dirty="0" err="1">
                <a:effectLst/>
                <a:latin typeface="+mj-lt"/>
                <a:ea typeface="Times New Roman" panose="02020603050405020304" pitchFamily="18" charset="0"/>
                <a:cs typeface="B Nazanin" panose="00000400000000000000" pitchFamily="2" charset="-78"/>
              </a:rPr>
              <a:t>Trubetskaya</a:t>
            </a:r>
            <a:r>
              <a:rPr lang="en-US" sz="1800" dirty="0">
                <a:effectLst/>
                <a:latin typeface="+mj-lt"/>
                <a:ea typeface="Times New Roman" panose="02020603050405020304" pitchFamily="18" charset="0"/>
                <a:cs typeface="B Nazanin" panose="00000400000000000000" pitchFamily="2" charset="-78"/>
              </a:rPr>
              <a:t> et al., 2023).</a:t>
            </a:r>
            <a:endParaRPr lang="en-US" sz="1800" dirty="0">
              <a:effectLst/>
              <a:latin typeface="+mj-lt"/>
              <a:ea typeface="Times New Roman" panose="02020603050405020304" pitchFamily="18" charset="0"/>
            </a:endParaRPr>
          </a:p>
          <a:p>
            <a:endParaRPr lang="fa-IR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D8D8CB7-B195-6A9E-FCC8-0DA71C24E2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45977"/>
            <a:ext cx="7547502" cy="1371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88058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219200" y="1361970"/>
            <a:ext cx="6172200" cy="40811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IQ" b="1" dirty="0">
                <a:cs typeface="B Nazanin" panose="00000400000000000000" pitchFamily="2" charset="-78"/>
              </a:rPr>
              <a:t>منابع و ماخذ</a:t>
            </a:r>
            <a:endParaRPr lang="en-US" b="1" dirty="0">
              <a:cs typeface="B Nazanin" panose="00000400000000000000" pitchFamily="2" charset="-78"/>
            </a:endParaRPr>
          </a:p>
          <a:p>
            <a:pPr rtl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[1]Weiland, P. (2010). Biogas production: current state and perspectives.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Applied Microbiology and Biotechnology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85(4), 849–860.</a:t>
            </a:r>
          </a:p>
          <a:p>
            <a:pPr rtl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[2]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Angelidaki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I., et al. (2011). Anaerobic digestion of organic waste for biogas production: state of the art.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Water Research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45(2), 667–677.</a:t>
            </a:r>
          </a:p>
          <a:p>
            <a:pPr rtl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[3]Singh, A., et al. (2022). Food Waste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Valorisation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for Biogas‑Based Bioenergy Production in Circular Bioeconomy.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Frontiers in Energy Research.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rtl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[4]Debora Mignogna et al. (2023). Production of Biogas and Biomethane as Renewable Energy Sources: A Review.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Applied Sciences,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13(18), 10219.</a:t>
            </a:r>
          </a:p>
          <a:p>
            <a:pPr rtl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[5]ISO (2018). ISO 50001: Energy Management Systems.</a:t>
            </a:r>
          </a:p>
          <a:p>
            <a:pPr rtl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rtl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rtl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[6]Engler, N., &amp;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Krarti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 M. (2021).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Review of energy efficiency in controlled environment agriculture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Renewable and Sustainable Energy Reviews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 141, 110786. 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https://doi.org/10.1016/j.rser.2021.110786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" tooltip="Review of energy efficiency in controlled environment agriculture - ScienceDirect"/>
              </a:rPr>
              <a:t>ScienceDirect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rtl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[7]Sultan, M., Mahmood, M. H., Ahamed, M. S.,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Shamshiri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 R. R., &amp; Shahzad, M. W. (2022).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Energy systems and applications in agriculture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Energies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 15(23), 9132. 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4"/>
              </a:rPr>
              <a:t>https://doi.org/10.3390/en15239132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5" tooltip="Energy Systems and Applications in Agriculture"/>
              </a:rPr>
              <a:t>MDPI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rtl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[8]Lopes, S. L., Duarte, E. D., &amp; Fragoso, R. (2021).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Integrated renewable energy systems in fruit and vegetable processing industries: A systematic review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European Journal of Energy Research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 1(3), 1–12. 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6"/>
              </a:rPr>
              <a:t>https://doi.org/10.24018/ejenergy.2021.1.3.13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7" tooltip="Integrated Renewable Energy Systems in Fruit and Vegetable Processing Industries: A Systematic Review | European Journal of Energy Research"/>
              </a:rPr>
              <a:t>European Open Science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rtl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[9]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Saád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 T.,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Mezősi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 B., Kádár, P., Radó, K., Fogarasi, J., Vigh, E., &amp; Vágó, K. (2024).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Final report: Improving energy efficiency in agriculture and the food processing industry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EU CAP Network. 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8"/>
              </a:rPr>
              <a:t>https://eu‑cap‑network.ec.europa.eu/publications/final‑report‑improving‑energy‑efficiency‑agriculture‑and‑food‑processing‑industry_en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9" tooltip="Final report: improving energy efficiency in agriculture and the food processing industry | EU CAP Network"/>
              </a:rPr>
              <a:t>eu-cap-network.ec.europa.eu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rtl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[10]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Faiud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 I.,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Schukat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 M., &amp; Mason, K. (2024).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Modelling solar PV adoption in Irish dairy farms using agent‑based modelling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arXiv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10"/>
              </a:rPr>
              <a:t>https://arxiv.org/abs/2401.16222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11" tooltip="Modelling Solar PV Adoption in Irish Dairy Farms using Agent-Based Modelling"/>
              </a:rPr>
              <a:t>arXiv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rtl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[11]Ali, N., Wahid, A., Shaw, R., &amp; Mason, K. (2024).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reinforcement learning approach to dairy farm battery management using Q learning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arXiv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12"/>
              </a:rPr>
              <a:t>https://arxiv.org/abs/2403.09499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13" tooltip="A Reinforcement Learning Approach to Dairy Farm Battery Management using Q Learning"/>
              </a:rPr>
              <a:t>arXiv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rtl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[12]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ISO 50001:2018 Energy Management Systems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(2018). ISO Library. 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14"/>
              </a:rPr>
              <a:t>https://iso-library.com/standard/50001/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15" tooltip="ISO 50001: Energy Management Systems - ISO Library"/>
              </a:rPr>
              <a:t>iso-library.com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rtl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[13]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ISO 50001: Energy Management Standard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(n.d.). ISO. 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16"/>
              </a:rPr>
              <a:t>https://en.wikipedia.org/wiki/ISO_50001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" tooltip="Review of energy efficiency in controlled environment agriculture - ScienceDirect"/>
              </a:rPr>
              <a:t>ScienceDirect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rtl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[14]Tello, E. (2010).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Assessing the energy trap of industrial agriculture in North America and Europe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Renewable Agriculture and Food Systems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 25, 181–188. 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17"/>
              </a:rPr>
              <a:t>https://www.cambridge.org/core/journals/renewable‑agriculture‑and‑food‑systems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18" tooltip="Renewable Agriculture and Food Systems: Volume 25 - | Cambridge Core"/>
              </a:rPr>
              <a:t>Cambridge University Press &amp; Assessment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rtl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[15]Gasa, S. (2026).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Energy‑efficient innovations in agricultural and food processing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Energies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 19(4), 1092. 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19"/>
              </a:rPr>
              <a:t>https://doi.org/10.3390/en19041092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5" tooltip="Energy Systems and Applications in Agriculture"/>
              </a:rPr>
              <a:t>MDPI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rtl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[16]E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nergy efficiency and ISO 50001:2018 implementation in seafood processing industries: A comprehensive analysis and strategic framework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(2025).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Cleaner Energy Systems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 10, 100173. 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0"/>
              </a:rPr>
              <a:t>https://doi.org/10.1016/j.cles.2025.100173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1" tooltip="Energy efficiency and ISO 50001:2018 implementation in seafood processing industries: A comprehensive analysis and strategic framework - ScienceDirect"/>
              </a:rPr>
              <a:t>ScienceDirect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rtl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[17]R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enewable agriculture and food systems: Volume 25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(2010). Cambridge University Press. 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2"/>
              </a:rPr>
              <a:t>https://www.cambridge.org/core/journals/renewable‑agriculture‑and‑food‑systems/volume/A17A4C76D4CA5FD64397F01B35C191FD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18" tooltip="Renewable Agriculture and Food Systems: Volume 25 - | Cambridge Core"/>
              </a:rPr>
              <a:t>Cambridge University Press &amp; Assessment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rtl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[18]F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inal report: Improving energy efficiency in agriculture and the food processing industry (EU CAP Network)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(2024). 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8"/>
              </a:rPr>
              <a:t>https://eu‑cap‑network.ec.europa.eu/publications/final‑report‑improving‑energy‑efficiency‑agriculture‑and‑food‑processing‑industry_en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9" tooltip="Final report: improving energy efficiency in agriculture and the food processing industry | EU CAP Network"/>
              </a:rPr>
              <a:t>eu-cap-network.ec.europa.eu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rtl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[19]FAO. (n.d.).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Climate‑smart agriculture: Energy practices and synergies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Food and Agriculture Organization. 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3"/>
              </a:rPr>
              <a:t>https://www.fao.org/climate‑smart‑agriculture/knowledge/practices/energy/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3"/>
              </a:rPr>
              <a:t>ar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3"/>
              </a:rPr>
              <a:t>/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4" tooltip="Energy+ | الزراعة الذكية مناخيا | منظمة الأغذية والزراعة للأمم المتحدة"/>
              </a:rPr>
              <a:t>FAOHome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rtl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[20]R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enewable energy and sustainable agriculture: Review of indicators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(2023).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Sustainability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 15(19), 14307. 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5"/>
              </a:rPr>
              <a:t>https://doi.org/10.3390/su151914307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6" tooltip="Renewable Energy and Sustainable Agriculture: Review of Indicators"/>
              </a:rPr>
              <a:t>MDPI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rtl="0">
              <a:buNone/>
            </a:pPr>
            <a:r>
              <a:rPr lang="fa-I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rtl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[21]E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merging technologies, ISO, Debora Mignogna, Lopes et al., Engler &amp;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Krarti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Bader et al.,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Trubetskaya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et al.,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Faiud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et al.,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Pestisha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et al., Weiland 2010</a:t>
            </a:r>
            <a:r>
              <a:rPr lang="ar-S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،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Angelidaki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 </a:t>
            </a:r>
          </a:p>
          <a:p>
            <a:pPr rtl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rtl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[22]International Energy Agency. (2024).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Energy efficiency 2024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IEA. 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7"/>
              </a:rPr>
              <a:t>https://www.iea.org/reports/energy-efficiency-2024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8" tooltip="Energy Efficiency 2024 – Analysis - IEA"/>
              </a:rPr>
              <a:t>IEA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rtl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[23]Mignogna, D., Ceci, P., Cafaro, C., Corazzi, G., &amp; Avino, P. (2023).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Production of biogas and biomethane as renewable energy sources: A review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Applied Sciences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13(18), 10219. 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9"/>
              </a:rPr>
              <a:t>https://doi.org/10.3390/app131810219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0" tooltip="Production of Biogas and Biomethane as Renewable ..."/>
              </a:rPr>
              <a:t>MDPI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algn="l" rtl="1">
              <a:buNone/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(Singh et al., 2022)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a-I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24</a:t>
            </a:r>
            <a:r>
              <a:rPr lang="fa-I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b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Singh,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Kumar,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&amp; Sharma,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R.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(2022).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Energy efficiency and sustainable technologies in agriculture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Renewable Agriculture and Food Systems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rtl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[25]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(Emerging technologies, 2024)</a:t>
            </a:r>
            <a:b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Miller, T.,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Durlik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I., Kostecka, E.,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Łobodzińska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A., &amp; Matuszak, M. (2024).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emerging role of artificial intelligence in enhancing energy efficiency and reducing GHG emissions in transport systems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Energies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17(24), 6271. 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1"/>
              </a:rPr>
              <a:t>https://doi.org/10.3390/en17246271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2" tooltip="The Emerging Role of Artificial Intelligence in Enhancing Energy Efficiency and Reducing GHG Emissions in Transport Systems"/>
              </a:rPr>
              <a:t>MDPI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b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 rtl="1">
              <a:buNone/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ISO. (2018)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a-I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26</a:t>
            </a:r>
            <a:r>
              <a:rPr lang="fa-I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b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International Organization for Standardization. (2018).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ISO 50001:2018  Energy management systems — Requirements with guidance for use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14"/>
              </a:rPr>
              <a:t>https://iso-library.com/standard/50001/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8" tooltip="Energy Efficiency 2024 – Analysis - IEA"/>
              </a:rPr>
              <a:t>IEA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rtl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[27]Lopes, S. L., Duarte, E. D., &amp; Fragoso, R. (2021).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Integrated renewable energy systems in fruit and vegetable processing industries: A systematic review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European Journal of Energy Research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1(3), 1–12. 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6"/>
              </a:rPr>
              <a:t>https://doi.org/10.24018/ejenergy.2021.1.3.13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0" tooltip="Production of Biogas and Biomethane as Renewable ..."/>
              </a:rPr>
              <a:t>MDPI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rtl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[28]Engler, N., &amp;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Krarti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M. (2021).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Review of energy efficiency in controlled environment agriculture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Renewable and Sustainable Energy Reviews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141, 110786. 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https://doi.org/10.1016/j.rser.2021.110786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8" tooltip="Energy Efficiency 2024 – Analysis - IEA"/>
              </a:rPr>
              <a:t>IEA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algn="l" rtl="1">
              <a:buNone/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(Bader et al., 2025)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a-I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29</a:t>
            </a:r>
            <a:r>
              <a:rPr lang="fa-I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b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Bader, C.,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Groß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E.,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Stumpenhausen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J.,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Steckenbiller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C., &amp; Bernhardt, H. (2025).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Survey analysis on the market potential of an agricultural energy management system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Frontiers in Energy Research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13, 1536448. 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3"/>
              </a:rPr>
              <a:t>https://doi.org/10.3389/fenrg.2025.1536448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8" tooltip="Energy Efficiency 2024 – Analysis - IEA"/>
              </a:rPr>
              <a:t>IEA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algn="l" rtl="1">
              <a:buNone/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Trubetskaya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et al., 2023)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a-I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30</a:t>
            </a:r>
            <a:r>
              <a:rPr lang="fa-I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b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Trubetskaya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A., McDermott, O., &amp; [31]McGovern, S. (2023).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Implementation of an ISO 50001 energy management system using Lean Six Sigma in an Irish dairy: A case study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TQM Journal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35(9). 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4"/>
              </a:rPr>
              <a:t>https://doi.org/10.1108/TQM-08-2022-0252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8" tooltip="Energy Efficiency 2024 – Analysis - IEA"/>
              </a:rPr>
              <a:t>IEA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rtl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[32]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Faiud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I.,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Schukat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M., &amp; Mason, K. (2024).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Modelling solar PV adoption in Irish dairy farms using agent‑based modelling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arXiv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10"/>
              </a:rPr>
              <a:t>https://arxiv.org/abs/2401.16222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11" tooltip="Modelling Solar PV Adoption in Irish Dairy Farms using Agent-Based Modelling"/>
              </a:rPr>
              <a:t>arXiv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algn="l" rtl="1">
              <a:buNone/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Pestisha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et al., 2023)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a-I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33</a:t>
            </a:r>
            <a:r>
              <a:rPr lang="fa-I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b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Pestisha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A., Gabnai, Z.,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Chalgynbayeva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A., Lengyel, P., &amp; Bai, A. (2023).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On-farm renewable energy systems: A systematic review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Energies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16(2), 862. 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5"/>
              </a:rPr>
              <a:t>https://doi.org/10.3390/en16020862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8" tooltip="Energy Efficiency 2024 – Analysis - IEA"/>
              </a:rPr>
              <a:t>IEA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rtl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[34]Weiland, P. (2010).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Biogas production: Current state and perspectives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Applied Microbiology and Biotechnology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85(4), 849–860. 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6"/>
              </a:rPr>
              <a:t>https://doi.org/10.1007/s00253-009-2246-7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7" tooltip="Biogas production: current state and perspectives - PubMed"/>
              </a:rPr>
              <a:t>PubMed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rtl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[35]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Angelidaki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I., &amp; Sanders, W. (2011).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Assessment of the anaerobic biogas production potential from agricultural residues and organic wastes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Angelidaki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et al., </a:t>
            </a:r>
          </a:p>
          <a:p>
            <a:pPr algn="justLow" rtl="1">
              <a:buNone/>
            </a:pP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 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algn="justLow" rtl="1">
              <a:buNone/>
            </a:pPr>
            <a:r>
              <a:rPr lang="fa-I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36.علی مددی،محمد</a:t>
            </a:r>
            <a:r>
              <a:rPr lang="fa-IR" sz="1800" dirty="0">
                <a:effectLst/>
                <a:latin typeface="Tw Cen MT Condensed Extra Bold" panose="020B080302020202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;</a:t>
            </a:r>
            <a:r>
              <a:rPr lang="fa-I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فروحی ،زهرا.(1404).</a:t>
            </a:r>
            <a:r>
              <a:rPr lang="fa-I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چارچوب یکپارچه کشاورزی هوشمند و زیست‌حسگرها برای ارتقای امنیت مواد غذایی با رویکرد آینده پژوهی.ششمین  همایش بین المللی کشاورزی ،صنایع غذایی و محیط زیست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buNone/>
            </a:pPr>
            <a:r>
              <a:rPr lang="fa-I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 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rtl="0">
              <a:buNone/>
            </a:pPr>
            <a:r>
              <a:rPr lang="x-non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/>
            <a:endParaRPr lang="fa-IR" b="1" dirty="0">
              <a:cs typeface="B Nazanin" panose="00000400000000000000" pitchFamily="2" charset="-7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028F5E2-7B22-12AB-C4CC-8226D3585286}"/>
              </a:ext>
            </a:extLst>
          </p:cNvPr>
          <p:cNvPicPr>
            <a:picLocks noChangeAspect="1"/>
          </p:cNvPicPr>
          <p:nvPr/>
        </p:nvPicPr>
        <p:blipFill>
          <a:blip r:embed="rId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" r="163"/>
          <a:stretch/>
        </p:blipFill>
        <p:spPr>
          <a:xfrm>
            <a:off x="800100" y="-14111"/>
            <a:ext cx="7543800" cy="1376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50347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472388" y="3429000"/>
            <a:ext cx="21992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400" b="1" dirty="0">
                <a:latin typeface="A Iranian Sans" pitchFamily="2" charset="-78"/>
                <a:cs typeface="B Nazanin" panose="00000400000000000000" pitchFamily="2" charset="-78"/>
              </a:rPr>
              <a:t>تشکر وقدردانی </a:t>
            </a:r>
          </a:p>
          <a:p>
            <a:pPr algn="ctr"/>
            <a:r>
              <a:rPr lang="fa-IR" sz="2400" b="1" dirty="0">
                <a:latin typeface="A Iranian Sans" pitchFamily="2" charset="-78"/>
                <a:cs typeface="B Nazanin" panose="00000400000000000000" pitchFamily="2" charset="-78"/>
              </a:rPr>
              <a:t>پایان 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36838" algn="ctr"/>
                <a:tab pos="5273675" algn="r"/>
              </a:tabLst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98F98D8-74C3-53AD-9F8C-411171AC7D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" r="163"/>
          <a:stretch/>
        </p:blipFill>
        <p:spPr>
          <a:xfrm>
            <a:off x="800100" y="-14111"/>
            <a:ext cx="7543800" cy="1376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390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219200" y="1361970"/>
            <a:ext cx="6858000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endParaRPr lang="fa-IR" dirty="0">
              <a:cs typeface="B Nazanin" panose="00000400000000000000" pitchFamily="2" charset="-78"/>
            </a:endParaRPr>
          </a:p>
          <a:p>
            <a:pPr algn="justLow" rtl="1">
              <a:buNone/>
            </a:pPr>
            <a:r>
              <a:rPr lang="fa-IR" b="1" dirty="0">
                <a:cs typeface="B Nazanin" panose="00000400000000000000" pitchFamily="2" charset="-78"/>
              </a:rPr>
              <a:t>چکیده:</a:t>
            </a:r>
            <a:r>
              <a:rPr lang="fa-IR" dirty="0">
                <a:cs typeface="B Nazanin" panose="00000400000000000000" pitchFamily="2" charset="-78"/>
              </a:rPr>
              <a:t> </a:t>
            </a:r>
            <a:r>
              <a:rPr lang="fa-IR" sz="1800" dirty="0">
                <a:effectLst/>
                <a:latin typeface="B Nazanin" panose="00000400000000000000" pitchFamily="2" charset="-78"/>
                <a:ea typeface="Times New Roman" panose="02020603050405020304" pitchFamily="18" charset="0"/>
                <a:cs typeface="B Nazanin" panose="00000400000000000000" pitchFamily="2" charset="-78"/>
              </a:rPr>
              <a:t>صنایع غذایی و کشاورزی از بزرگ‌ترین مصرف‌کنندگان انرژی و منابع سوخت فسیلی در جهان هستند و سهم قابل‌توجهی در انتشار گازهای گلخانه‌ای دارند. افزایش تقاضای جهانی غذا و محدودیت منابع انرژی، ضرورت توسعه سیستم‌های کم‌کربن و بهینه‌سازی مصرف انرژی را افزایش داده است. بیوگاز تولید شده از ضایعات غذایی و پسماندهای کشاورزی، علاوه بر تولید انرژی تجدیدپذیر، پتانسیل کاهش شدت انرژی و انتشار گازهای گلخانه‌ای را دارد. این مقاله با استفاده از ادبیات علمی بین‌المللی، فناوری‌های نوین، استانداردهای مدیریت انرژی 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ISO</a:t>
            </a:r>
            <a:r>
              <a:rPr lang="en-US" sz="1800" dirty="0">
                <a:effectLst/>
                <a:latin typeface="B Nazanin" panose="00000400000000000000" pitchFamily="2" charset="-78"/>
                <a:ea typeface="Times New Roman" panose="02020603050405020304" pitchFamily="18" charset="0"/>
              </a:rPr>
              <a:t> 50001 </a:t>
            </a:r>
            <a:r>
              <a:rPr lang="fa-IR" sz="1800" dirty="0">
                <a:effectLst/>
                <a:latin typeface="B Nazanin" panose="00000400000000000000" pitchFamily="2" charset="-78"/>
                <a:ea typeface="Times New Roman" panose="02020603050405020304" pitchFamily="18" charset="0"/>
                <a:cs typeface="B Nazanin" panose="00000400000000000000" pitchFamily="2" charset="-78"/>
              </a:rPr>
              <a:t>و رویکرد آینده‌نگاری، مسیرهای بهینه‌سازی مصرف انرژی در صنایع غذایی و کشاورزی را بررسی می‌کند. نتایج نشان می‌دهد تلفیق بیوگاز، </a:t>
            </a:r>
            <a:r>
              <a:rPr lang="en-US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CHP</a:t>
            </a:r>
            <a:r>
              <a:rPr lang="en-US" sz="1800" dirty="0">
                <a:effectLst/>
                <a:latin typeface="B Nazanin" panose="00000400000000000000" pitchFamily="2" charset="-78"/>
                <a:ea typeface="Times New Roman" panose="02020603050405020304" pitchFamily="18" charset="0"/>
              </a:rPr>
              <a:t> </a:t>
            </a:r>
            <a:r>
              <a:rPr lang="fa-IR" sz="1800" dirty="0">
                <a:effectLst/>
                <a:latin typeface="B Nazanin" panose="00000400000000000000" pitchFamily="2" charset="-78"/>
                <a:ea typeface="Times New Roman" panose="02020603050405020304" pitchFamily="18" charset="0"/>
                <a:cs typeface="B Nazanin" panose="00000400000000000000" pitchFamily="2" charset="-78"/>
              </a:rPr>
              <a:t>و مدیریت انرژی سیستماتیک می‌تواند شدت انرژی را تا 25</a:t>
            </a:r>
            <a:r>
              <a:rPr lang="fa-I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–</a:t>
            </a:r>
            <a:r>
              <a:rPr lang="fa-IR" sz="1800" dirty="0">
                <a:effectLst/>
                <a:latin typeface="B Nazanin" panose="00000400000000000000" pitchFamily="2" charset="-78"/>
                <a:ea typeface="Times New Roman" panose="02020603050405020304" pitchFamily="18" charset="0"/>
                <a:cs typeface="B Nazanin" panose="00000400000000000000" pitchFamily="2" charset="-78"/>
              </a:rPr>
              <a:t>40</a:t>
            </a:r>
            <a:r>
              <a:rPr lang="fa-I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٪</a:t>
            </a:r>
            <a:r>
              <a:rPr lang="fa-IR" sz="1800" dirty="0">
                <a:effectLst/>
                <a:latin typeface="B Nazanin" panose="00000400000000000000" pitchFamily="2" charset="-78"/>
                <a:ea typeface="Times New Roman" panose="02020603050405020304" pitchFamily="18" charset="0"/>
                <a:cs typeface="B Nazanin" panose="00000400000000000000" pitchFamily="2" charset="-78"/>
              </a:rPr>
              <a:t> کاهش دهد و علاوه بر کاهش هزینه‌های انرژی، توسعه پایدار را در این بخش‌ها تسریع کند</a:t>
            </a:r>
            <a:r>
              <a:rPr lang="en-US" sz="1800" dirty="0">
                <a:effectLst/>
                <a:latin typeface="B Nazanin" panose="00000400000000000000" pitchFamily="2" charset="-78"/>
                <a:ea typeface="Times New Roman" panose="02020603050405020304" pitchFamily="18" charset="0"/>
              </a:rPr>
              <a:t>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buNone/>
            </a:pPr>
            <a:r>
              <a:rPr lang="fa-IR" sz="1400" b="1" dirty="0">
                <a:effectLst/>
                <a:latin typeface="B Nazanin" panose="00000400000000000000" pitchFamily="2" charset="-78"/>
                <a:ea typeface="Times New Roman" panose="02020603050405020304" pitchFamily="18" charset="0"/>
                <a:cs typeface="B Nazanin" panose="00000400000000000000" pitchFamily="2" charset="-78"/>
              </a:rPr>
              <a:t>واژگان کلیدی</a:t>
            </a:r>
            <a:r>
              <a:rPr lang="en-US" sz="1400" dirty="0">
                <a:effectLst/>
                <a:latin typeface="B Nazanin" panose="00000400000000000000" pitchFamily="2" charset="-78"/>
                <a:ea typeface="Times New Roman" panose="02020603050405020304" pitchFamily="18" charset="0"/>
              </a:rPr>
              <a:t>: </a:t>
            </a:r>
            <a:r>
              <a:rPr lang="fa-IR" sz="1400" dirty="0">
                <a:effectLst/>
                <a:latin typeface="B Nazanin" panose="00000400000000000000" pitchFamily="2" charset="-78"/>
                <a:ea typeface="Times New Roman" panose="02020603050405020304" pitchFamily="18" charset="0"/>
                <a:cs typeface="B Nazanin" panose="00000400000000000000" pitchFamily="2" charset="-78"/>
              </a:rPr>
              <a:t>بهره‌وری انرژی، بیوگاز، صنایع غذایی، کشاورزی پایدار، آینده‌نگاری، </a:t>
            </a:r>
            <a:r>
              <a:rPr lang="fa-IR" sz="1400" dirty="0">
                <a:latin typeface="B Nazanin" panose="00000400000000000000" pitchFamily="2" charset="-78"/>
                <a:ea typeface="Times New Roman" panose="02020603050405020304" pitchFamily="18" charset="0"/>
                <a:cs typeface="B Nazanin" panose="00000400000000000000" pitchFamily="2" charset="-78"/>
              </a:rPr>
              <a:t>ایزو</a:t>
            </a:r>
            <a:r>
              <a:rPr lang="en-US" sz="1400" dirty="0">
                <a:effectLst/>
                <a:latin typeface="B Nazanin" panose="00000400000000000000" pitchFamily="2" charset="-78"/>
                <a:ea typeface="Times New Roman" panose="02020603050405020304" pitchFamily="18" charset="0"/>
              </a:rPr>
              <a:t> 50001</a:t>
            </a:r>
            <a:r>
              <a:rPr lang="fa-IR" sz="1400" dirty="0">
                <a:effectLst/>
                <a:latin typeface="B Nazanin" panose="00000400000000000000" pitchFamily="2" charset="-78"/>
                <a:ea typeface="Times New Roman" panose="02020603050405020304" pitchFamily="18" charset="0"/>
                <a:cs typeface="B Nazanin" panose="00000400000000000000" pitchFamily="2" charset="-78"/>
              </a:rPr>
              <a:t>، سناریو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27DEC30-1526-0508-FDEF-FEFFCE4EAE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" r="163"/>
          <a:stretch/>
        </p:blipFill>
        <p:spPr>
          <a:xfrm>
            <a:off x="800100" y="-14111"/>
            <a:ext cx="7543800" cy="1376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708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752600" y="1361970"/>
            <a:ext cx="56388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fa-IR" b="1" dirty="0">
                <a:cs typeface="B Nazanin" panose="00000400000000000000" pitchFamily="2" charset="-78"/>
              </a:rPr>
              <a:t>1-مقدمه</a:t>
            </a:r>
            <a:r>
              <a:rPr lang="fa-IR" dirty="0">
                <a:cs typeface="B Nazanin" panose="00000400000000000000" pitchFamily="2" charset="-78"/>
              </a:rPr>
              <a:t> :</a:t>
            </a:r>
            <a:r>
              <a:rPr lang="fa-I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. در دهه‌های اخیر، افزایش فشارهای اقتصادی، محدودیت منابع و الزامات زیست‌محیطی، </a:t>
            </a:r>
            <a:r>
              <a:rPr lang="fa-IR" sz="1800" kern="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ضرورت بهینه‌سازی مصرف انرژی</a:t>
            </a:r>
            <a:r>
              <a:rPr lang="fa-I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را بیش از پیش آشکار کرده است. بهینه‌سازی انرژی نه تنها باعث کاهش هزینه‌ها و افزایش رقابت‌پذیری صنایع می‌شود، بلکه نقش حیاتی در کاهش اثرات زیست‌محیطی و ارتقای تاب‌آوری انرژی ملی دارد.</a:t>
            </a:r>
          </a:p>
          <a:p>
            <a:pPr algn="just" rtl="1"/>
            <a:r>
              <a:rPr lang="fa-IR" kern="0" dirty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ما با تکیه بر سه رویکرد به دنبال مدیریت فرآیندی در اقتصاد انرژی که همان بهینه سازی مصرف با روش بیو گاز  می باشد هستیم:</a:t>
            </a:r>
          </a:p>
          <a:p>
            <a:pPr algn="just" rtl="1"/>
            <a:r>
              <a:rPr lang="fa-IR" kern="0" dirty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1- رویکرد آینده نگاری راهبردی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PESTEL</a:t>
            </a:r>
            <a:r>
              <a:rPr lang="fa-IR" kern="0" dirty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.</a:t>
            </a:r>
          </a:p>
          <a:p>
            <a:pPr algn="just" rtl="1"/>
            <a:r>
              <a:rPr lang="fa-IR" kern="0" dirty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2- تولید هم زمان گرما وانرژی</a:t>
            </a:r>
          </a:p>
          <a:p>
            <a:pPr algn="just" rtl="1"/>
            <a:r>
              <a:rPr lang="fa-IR" kern="0" dirty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3- ایزو 50001</a:t>
            </a:r>
          </a:p>
          <a:p>
            <a:pPr algn="justLow" rtl="1">
              <a:buNone/>
            </a:pPr>
            <a:r>
              <a:rPr lang="fa-I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استفاده از چارچوب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PESTEL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در این پژوهش امکان تحلیل چندبعدی عوامل محیط کلان شامل سیاسی، اقتصادی، اجتماعی، فناورانه، زیست‌محیطی و حقوقی را فراهم می‌کند. این تحلیل، همراه با داده‌های میدانی، زمینه شناسایی </a:t>
            </a:r>
            <a:r>
              <a:rPr lang="fa-IR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پیشران‌های کلیدی آینده</a:t>
            </a:r>
            <a:r>
              <a:rPr lang="fa-I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، عدم‌قطعیت‌های بحرانی و طراحی سناریوهای راهبردی تا افق ۱۴۱۰ را فراهم می‌آورد. در نهایت، این مطالعه می‌تواند مسیر گذار هوشمند و پایدار انرژی را برای صنایع پرمصرف کشور ترسیم کند و به تصمیم‌گیرندگان کلان، برنامه‌ریزان و سیاستگذاران کمک نماید تا اقدامات هماهنگ و مبتنی بر شواهد علمی را در دستور کار قرار دهند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/>
            <a:endParaRPr lang="ar-IQ" dirty="0">
              <a:cs typeface="B Nazanin" panose="00000400000000000000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D52F6E5-8642-B634-218B-BA13D8632A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" r="163"/>
          <a:stretch/>
        </p:blipFill>
        <p:spPr>
          <a:xfrm>
            <a:off x="800100" y="-14111"/>
            <a:ext cx="7543800" cy="1376081"/>
          </a:xfrm>
          <a:prstGeom prst="rect">
            <a:avLst/>
          </a:prstGeom>
        </p:spPr>
      </p:pic>
      <p:sp>
        <p:nvSpPr>
          <p:cNvPr id="3" name="AutoShape 4" descr="نیروگاه تولید همزمان برق و حرارت (CHP)">
            <a:extLst>
              <a:ext uri="{FF2B5EF4-FFF2-40B4-BE49-F238E27FC236}">
                <a16:creationId xmlns:a16="http://schemas.microsoft.com/office/drawing/2014/main" id="{0E01079D-FBD9-355D-5CE7-EDA85D34486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259334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80670F-C9C5-7497-C85A-56905D3DEC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6172200" cy="4525963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2- مرور ادبیات</a:t>
            </a:r>
          </a:p>
          <a:p>
            <a:pPr algn="r" rtl="1"/>
            <a:r>
              <a:rPr lang="fa-IR" sz="1800" kern="0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بیوگاز و نقش آن در انرژی پایدار</a:t>
            </a:r>
          </a:p>
          <a:p>
            <a:pPr algn="r" rtl="1"/>
            <a:r>
              <a:rPr lang="fa-IR" sz="1800" kern="0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فناوری‌های نوین تولید بیوگاز</a:t>
            </a:r>
          </a:p>
          <a:p>
            <a:pPr algn="r" rtl="1"/>
            <a:r>
              <a:rPr lang="fa-IR" sz="1800" kern="0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مدیریت انرژی و استاندارد</a:t>
            </a:r>
            <a:r>
              <a:rPr lang="fa-IR" sz="1800" kern="0" dirty="0">
                <a:effectLst/>
                <a:ea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ISO 50001</a:t>
            </a:r>
          </a:p>
          <a:p>
            <a:pPr algn="r" rtl="1"/>
            <a:r>
              <a:rPr lang="fa-IR" sz="1800" kern="0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آینده‌نگاری و سناریوهای توسعه</a:t>
            </a:r>
            <a:endParaRPr lang="fa-IR" sz="1800" dirty="0">
              <a:cs typeface="B Nazanin" panose="00000400000000000000" pitchFamily="2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BEE7761-27F3-63D2-FD21-C2B7F3BDF7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152400"/>
            <a:ext cx="7547502" cy="1371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655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196C20EB-D0DC-8EAC-5D50-341D596B9F7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98249" y="1371600"/>
            <a:ext cx="7547502" cy="137171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DAD2990-0CE5-3A3E-DAAD-8902D2D42C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2200" y="2590800"/>
            <a:ext cx="457200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837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A51BCC5-FAC1-6D3D-F16A-0BBB5F3B6A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961906"/>
            <a:ext cx="7547502" cy="1371719"/>
          </a:xfrm>
          <a:prstGeom prst="rect">
            <a:avLst/>
          </a:prstGeom>
        </p:spPr>
      </p:pic>
      <p:pic>
        <p:nvPicPr>
          <p:cNvPr id="17" name="Content Placeholder 16">
            <a:extLst>
              <a:ext uri="{FF2B5EF4-FFF2-40B4-BE49-F238E27FC236}">
                <a16:creationId xmlns:a16="http://schemas.microsoft.com/office/drawing/2014/main" id="{D98062CB-385E-23E3-B271-808B66E06E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14400" y="2352675"/>
            <a:ext cx="5753100" cy="3810000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5C83CDF2-0825-7E4A-37DC-AE50A57876CF}"/>
              </a:ext>
            </a:extLst>
          </p:cNvPr>
          <p:cNvSpPr txBox="1"/>
          <p:nvPr/>
        </p:nvSpPr>
        <p:spPr>
          <a:xfrm>
            <a:off x="1524000" y="5676900"/>
            <a:ext cx="18288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/>
              <a:t>CHP</a:t>
            </a:r>
            <a:endParaRPr lang="fa-IR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ACB0EF6-1CD8-8C57-62BA-0EBC7191A137}"/>
              </a:ext>
            </a:extLst>
          </p:cNvPr>
          <p:cNvSpPr txBox="1"/>
          <p:nvPr/>
        </p:nvSpPr>
        <p:spPr>
          <a:xfrm>
            <a:off x="2169468" y="3352800"/>
            <a:ext cx="461665" cy="1754326"/>
          </a:xfrm>
          <a:prstGeom prst="rect">
            <a:avLst/>
          </a:prstGeom>
          <a:noFill/>
        </p:spPr>
        <p:txBody>
          <a:bodyPr vert="vert270" wrap="square" numCol="2" rtlCol="1" anchor="ctr">
            <a:spAutoFit/>
          </a:bodyPr>
          <a:lstStyle/>
          <a:p>
            <a:pPr algn="r" rtl="1"/>
            <a:r>
              <a:rPr lang="en-US" dirty="0"/>
              <a:t>MADADI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6496309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E3697-639E-81CD-E506-1DB0DB6FF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1800" dirty="0">
                <a:cs typeface="B Nazanin" panose="00000400000000000000" pitchFamily="2" charset="-78"/>
              </a:rPr>
              <a:t>بیو گاز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24324E6E-838E-3E43-51BA-2D5F2C784B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1600" y="1524000"/>
            <a:ext cx="5714999" cy="312023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467469D-3E1A-C7A9-9887-9D7521ABED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348" y="160278"/>
            <a:ext cx="7547502" cy="137171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722EEE7-50AC-7722-A70E-61A72F2BF946}"/>
              </a:ext>
            </a:extLst>
          </p:cNvPr>
          <p:cNvSpPr txBox="1"/>
          <p:nvPr/>
        </p:nvSpPr>
        <p:spPr>
          <a:xfrm>
            <a:off x="2057400" y="4953000"/>
            <a:ext cx="838200" cy="3810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dirty="0">
                <a:cs typeface="B Nazanin" panose="00000400000000000000" pitchFamily="2" charset="-78"/>
              </a:rPr>
              <a:t>بیوگاز</a:t>
            </a:r>
          </a:p>
        </p:txBody>
      </p:sp>
    </p:spTree>
    <p:extLst>
      <p:ext uri="{BB962C8B-B14F-4D97-AF65-F5344CB8AC3E}">
        <p14:creationId xmlns:p14="http://schemas.microsoft.com/office/powerpoint/2010/main" val="33140417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57400" y="1361970"/>
            <a:ext cx="4572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rtl="1"/>
            <a:r>
              <a:rPr lang="fa-IR" b="1" dirty="0">
                <a:cs typeface="B Nazanin" panose="00000400000000000000" pitchFamily="2" charset="-78"/>
              </a:rPr>
              <a:t>3- مواد و روش </a:t>
            </a:r>
          </a:p>
          <a:p>
            <a:pPr algn="justLow" rtl="1">
              <a:buNone/>
            </a:pPr>
            <a:r>
              <a:rPr lang="fa-I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این مقاله با رویکرد ادبیات سیستماتیک و آینده‌نگاری مبتنی بر سناریو طراحی شده است. مراحل شامل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: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buNone/>
            </a:pPr>
            <a:r>
              <a:rPr lang="fa-I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1.3.شناسایی عوامل کلیدی (فناوری، اقتصاد، سیاست، محیط‌زیست)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buNone/>
            </a:pPr>
            <a:r>
              <a:rPr lang="fa-I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2.3.تحلیل روندها و عدم قطعیت‌ها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buNone/>
            </a:pPr>
            <a:r>
              <a:rPr lang="fa-I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3.3.طراحی سناریوهای آینده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: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buNone/>
            </a:pPr>
            <a:r>
              <a:rPr lang="fa-I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سبز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: </a:t>
            </a:r>
            <a:r>
              <a:rPr lang="fa-I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افزایش بیوگاز و انرژی تجدیدپذیر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/>
            <a:endParaRPr lang="fa-IR" dirty="0">
              <a:cs typeface="B Nazanin" panose="00000400000000000000" pitchFamily="2" charset="-78"/>
            </a:endParaRPr>
          </a:p>
          <a:p>
            <a:pPr algn="just" rtl="1"/>
            <a:endParaRPr lang="fa-IR" dirty="0">
              <a:cs typeface="B Nazanin" panose="00000400000000000000" pitchFamily="2" charset="-78"/>
            </a:endParaRPr>
          </a:p>
          <a:p>
            <a:pPr algn="just" rtl="1"/>
            <a:endParaRPr lang="ar-IQ" dirty="0">
              <a:cs typeface="B Nazanin" panose="00000400000000000000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C03EFE6-E17A-8FFE-3249-006C9BCBF0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" r="163"/>
          <a:stretch/>
        </p:blipFill>
        <p:spPr>
          <a:xfrm>
            <a:off x="800100" y="-14111"/>
            <a:ext cx="7543800" cy="137608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B2E92A0-9FEA-D203-A26C-B7C6D39B90F9}"/>
              </a:ext>
            </a:extLst>
          </p:cNvPr>
          <p:cNvSpPr txBox="1"/>
          <p:nvPr/>
        </p:nvSpPr>
        <p:spPr>
          <a:xfrm>
            <a:off x="2057400" y="3657600"/>
            <a:ext cx="45720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Low" rtl="1">
              <a:buNone/>
            </a:pPr>
            <a:r>
              <a:rPr lang="fa-I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دیجیتال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: </a:t>
            </a:r>
            <a:r>
              <a:rPr lang="fa-I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مدیریت انرژی هوشمند با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IoT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و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AI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buNone/>
            </a:pPr>
            <a:r>
              <a:rPr lang="fa-I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اقتصاد چرخشی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: </a:t>
            </a:r>
            <a:r>
              <a:rPr lang="fa-I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بازیافت کامل ضایعات و تولید محصولات جانبی ارزشمند</a:t>
            </a:r>
          </a:p>
          <a:p>
            <a:pPr algn="justLow" rtl="1">
              <a:buNone/>
            </a:pPr>
            <a:r>
              <a:rPr lang="fa-I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4.3.تحلیل شاخص‌های بهره‌وری انرژی، شدت انرژی و کاهش انتشار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CO₂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buNone/>
            </a:pP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12594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BBCA78D-3E4A-376F-BC2F-9A12C1C5A6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2166449"/>
              </p:ext>
            </p:extLst>
          </p:nvPr>
        </p:nvGraphicFramePr>
        <p:xfrm>
          <a:off x="0" y="1219200"/>
          <a:ext cx="8229600" cy="5717941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849810">
                  <a:extLst>
                    <a:ext uri="{9D8B030D-6E8A-4147-A177-3AD203B41FA5}">
                      <a16:colId xmlns:a16="http://schemas.microsoft.com/office/drawing/2014/main" val="1929585605"/>
                    </a:ext>
                  </a:extLst>
                </a:gridCol>
                <a:gridCol w="1785357">
                  <a:extLst>
                    <a:ext uri="{9D8B030D-6E8A-4147-A177-3AD203B41FA5}">
                      <a16:colId xmlns:a16="http://schemas.microsoft.com/office/drawing/2014/main" val="70476299"/>
                    </a:ext>
                  </a:extLst>
                </a:gridCol>
                <a:gridCol w="1611061">
                  <a:extLst>
                    <a:ext uri="{9D8B030D-6E8A-4147-A177-3AD203B41FA5}">
                      <a16:colId xmlns:a16="http://schemas.microsoft.com/office/drawing/2014/main" val="2982275695"/>
                    </a:ext>
                  </a:extLst>
                </a:gridCol>
                <a:gridCol w="3983372">
                  <a:extLst>
                    <a:ext uri="{9D8B030D-6E8A-4147-A177-3AD203B41FA5}">
                      <a16:colId xmlns:a16="http://schemas.microsoft.com/office/drawing/2014/main" val="1993754176"/>
                    </a:ext>
                  </a:extLst>
                </a:gridCol>
              </a:tblGrid>
              <a:tr h="933245"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800" kern="100" dirty="0">
                          <a:effectLst/>
                          <a:cs typeface="B Nazanin" panose="00000400000000000000" pitchFamily="2" charset="-78"/>
                        </a:rPr>
                        <a:t>بعد تحلیل</a:t>
                      </a:r>
                      <a:endParaRPr lang="en-US" sz="18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800" kern="100" dirty="0">
                          <a:effectLst/>
                          <a:cs typeface="B Nazanin" panose="00000400000000000000" pitchFamily="2" charset="-78"/>
                        </a:rPr>
                        <a:t>وضعیت موجود</a:t>
                      </a:r>
                      <a:endParaRPr lang="en-US" sz="18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800" kern="100" dirty="0">
                          <a:effectLst/>
                          <a:cs typeface="B Nazanin" panose="00000400000000000000" pitchFamily="2" charset="-78"/>
                        </a:rPr>
                        <a:t>ریسک‌های آتی</a:t>
                      </a:r>
                      <a:endParaRPr lang="en-US" sz="18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800" kern="100" dirty="0">
                          <a:effectLst/>
                          <a:cs typeface="B Nazanin" panose="00000400000000000000" pitchFamily="2" charset="-78"/>
                        </a:rPr>
                        <a:t>راهبرد پیشنهادی</a:t>
                      </a:r>
                      <a:endParaRPr lang="en-US" sz="18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95476408"/>
                  </a:ext>
                </a:extLst>
              </a:tr>
              <a:tr h="933245"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800" kern="100">
                          <a:effectLst/>
                          <a:cs typeface="B Nazanin" panose="00000400000000000000" pitchFamily="2" charset="-78"/>
                        </a:rPr>
                        <a:t>سیاسی</a:t>
                      </a:r>
                      <a:r>
                        <a:rPr lang="en-US" sz="1800" kern="100">
                          <a:effectLst/>
                          <a:cs typeface="B Nazanin" panose="00000400000000000000" pitchFamily="2" charset="-78"/>
                        </a:rPr>
                        <a:t> (P)</a:t>
                      </a:r>
                      <a:endParaRPr lang="en-US" sz="18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800" kern="100" dirty="0">
                          <a:effectLst/>
                          <a:cs typeface="B Nazanin" panose="00000400000000000000" pitchFamily="2" charset="-78"/>
                        </a:rPr>
                        <a:t>وابستگی به سیاست‌های یارانه‌ای انرژی</a:t>
                      </a:r>
                      <a:endParaRPr lang="en-US" sz="18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800" kern="100" dirty="0">
                          <a:effectLst/>
                          <a:cs typeface="B Nazanin" panose="00000400000000000000" pitchFamily="2" charset="-78"/>
                        </a:rPr>
                        <a:t>محدودیت تأمین سوخت، فشار اقتصادی</a:t>
                      </a:r>
                      <a:endParaRPr lang="en-US" sz="18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800" kern="100" dirty="0">
                          <a:effectLst/>
                          <a:cs typeface="B Nazanin" panose="00000400000000000000" pitchFamily="2" charset="-78"/>
                        </a:rPr>
                        <a:t>تدوین نقشه راه گذار انرژی،سیاست‌های یارانه‌ای،تعهدات بین‌المللی اقلیمی،مشروعیت و رضایت عمومی</a:t>
                      </a:r>
                      <a:endParaRPr lang="en-US" sz="18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91391922"/>
                  </a:ext>
                </a:extLst>
              </a:tr>
              <a:tr h="495710"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800" kern="100">
                          <a:effectLst/>
                          <a:cs typeface="B Nazanin" panose="00000400000000000000" pitchFamily="2" charset="-78"/>
                        </a:rPr>
                        <a:t>اقتصادی</a:t>
                      </a:r>
                      <a:r>
                        <a:rPr lang="en-US" sz="1800" kern="100">
                          <a:effectLst/>
                          <a:cs typeface="B Nazanin" panose="00000400000000000000" pitchFamily="2" charset="-78"/>
                        </a:rPr>
                        <a:t> (E)</a:t>
                      </a:r>
                      <a:endParaRPr lang="en-US" sz="18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800" kern="100">
                          <a:effectLst/>
                          <a:cs typeface="B Nazanin" panose="00000400000000000000" pitchFamily="2" charset="-78"/>
                        </a:rPr>
                        <a:t>تجهیزات فرسوده با راندمان پایین</a:t>
                      </a:r>
                      <a:endParaRPr lang="en-US" sz="18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800" kern="100">
                          <a:effectLst/>
                          <a:cs typeface="B Nazanin" panose="00000400000000000000" pitchFamily="2" charset="-78"/>
                        </a:rPr>
                        <a:t>افزایش هزینه‌ها، کاهش رقابت‌پذیری</a:t>
                      </a:r>
                      <a:endParaRPr lang="en-US" sz="18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800" kern="100">
                          <a:effectLst/>
                          <a:cs typeface="B Nazanin" panose="00000400000000000000" pitchFamily="2" charset="-78"/>
                        </a:rPr>
                        <a:t>سرمایه‌گذاری در نوسازی تجهیزات،مدیریت ریسک انرژی</a:t>
                      </a:r>
                      <a:endParaRPr lang="en-US" sz="18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15006358"/>
                  </a:ext>
                </a:extLst>
              </a:tr>
              <a:tr h="622984"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800" kern="100">
                          <a:effectLst/>
                          <a:cs typeface="B Nazanin" panose="00000400000000000000" pitchFamily="2" charset="-78"/>
                        </a:rPr>
                        <a:t>اجتماعی</a:t>
                      </a:r>
                      <a:r>
                        <a:rPr lang="en-US" sz="1800" kern="100">
                          <a:effectLst/>
                          <a:cs typeface="B Nazanin" panose="00000400000000000000" pitchFamily="2" charset="-78"/>
                        </a:rPr>
                        <a:t> (S)</a:t>
                      </a:r>
                      <a:endParaRPr lang="en-US" sz="18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800" kern="100">
                          <a:effectLst/>
                          <a:cs typeface="B Nazanin" panose="00000400000000000000" pitchFamily="2" charset="-78"/>
                        </a:rPr>
                        <a:t>حساسیت محدود نسبت به آلودگی</a:t>
                      </a:r>
                      <a:endParaRPr lang="en-US" sz="18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800" kern="100" dirty="0">
                          <a:effectLst/>
                          <a:cs typeface="B Nazanin" panose="00000400000000000000" pitchFamily="2" charset="-78"/>
                        </a:rPr>
                        <a:t>مطالبه‌گری اجتماعی بیشتر</a:t>
                      </a:r>
                      <a:endParaRPr lang="en-US" sz="18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800" kern="100">
                          <a:effectLst/>
                          <a:cs typeface="B Nazanin" panose="00000400000000000000" pitchFamily="2" charset="-78"/>
                        </a:rPr>
                        <a:t>ارتقای مسئولیت اجتماعی انرژی،تعهد مدیریت،فرهنگ‌سازی مصرف انرژی</a:t>
                      </a:r>
                      <a:endParaRPr lang="en-US" sz="18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4840974"/>
                  </a:ext>
                </a:extLst>
              </a:tr>
              <a:tr h="281773"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800" kern="100">
                          <a:effectLst/>
                          <a:cs typeface="B Nazanin" panose="00000400000000000000" pitchFamily="2" charset="-78"/>
                        </a:rPr>
                        <a:t>فناوری</a:t>
                      </a:r>
                      <a:r>
                        <a:rPr lang="en-US" sz="1800" kern="100">
                          <a:effectLst/>
                          <a:cs typeface="B Nazanin" panose="00000400000000000000" pitchFamily="2" charset="-78"/>
                        </a:rPr>
                        <a:t> (T)</a:t>
                      </a:r>
                      <a:endParaRPr lang="en-US" sz="18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800" kern="100">
                          <a:effectLst/>
                          <a:cs typeface="B Nazanin" panose="00000400000000000000" pitchFamily="2" charset="-78"/>
                        </a:rPr>
                        <a:t>فقدان پایش هوشمند و</a:t>
                      </a:r>
                      <a:r>
                        <a:rPr lang="en-US" sz="1800" kern="100">
                          <a:effectLst/>
                          <a:cs typeface="B Nazanin" panose="00000400000000000000" pitchFamily="2" charset="-78"/>
                        </a:rPr>
                        <a:t> ISO 50001</a:t>
                      </a:r>
                      <a:endParaRPr lang="en-US" sz="18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800" kern="100">
                          <a:effectLst/>
                          <a:cs typeface="B Nazanin" panose="00000400000000000000" pitchFamily="2" charset="-78"/>
                        </a:rPr>
                        <a:t>اتلاف انرژی ساختاری</a:t>
                      </a:r>
                      <a:endParaRPr lang="en-US" sz="18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800" kern="100" dirty="0">
                          <a:effectLst/>
                          <a:cs typeface="B Nazanin" panose="00000400000000000000" pitchFamily="2" charset="-78"/>
                        </a:rPr>
                        <a:t>استقرار سیستم مدیریت انرژی،سنسورینگ سیستم،شناسایی نقاط پرمصرف،رویکرد چرخه عمر،بهینه‌سازی عملکرد دارایی‌های حیاتی</a:t>
                      </a:r>
                      <a:endParaRPr lang="en-US" sz="18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20588786"/>
                  </a:ext>
                </a:extLst>
              </a:tr>
              <a:tr h="535880"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800" kern="100">
                          <a:effectLst/>
                          <a:cs typeface="B Nazanin" panose="00000400000000000000" pitchFamily="2" charset="-78"/>
                        </a:rPr>
                        <a:t>زیست‌محیطی</a:t>
                      </a:r>
                      <a:r>
                        <a:rPr lang="en-US" sz="1800" kern="100">
                          <a:effectLst/>
                          <a:cs typeface="B Nazanin" panose="00000400000000000000" pitchFamily="2" charset="-78"/>
                        </a:rPr>
                        <a:t> (E)</a:t>
                      </a:r>
                      <a:endParaRPr lang="en-US" sz="18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800" kern="100">
                          <a:effectLst/>
                          <a:cs typeface="B Nazanin" panose="00000400000000000000" pitchFamily="2" charset="-78"/>
                        </a:rPr>
                        <a:t>مصرف سوخت‌های سنگین</a:t>
                      </a:r>
                      <a:endParaRPr lang="en-US" sz="18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800" kern="100" dirty="0">
                          <a:effectLst/>
                          <a:cs typeface="B Nazanin" panose="00000400000000000000" pitchFamily="2" charset="-78"/>
                        </a:rPr>
                        <a:t>محدودیت‌های کربنی و آلاینده‌ها</a:t>
                      </a:r>
                      <a:endParaRPr lang="en-US" sz="18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800" kern="100" dirty="0">
                          <a:effectLst/>
                          <a:cs typeface="B Nazanin" panose="00000400000000000000" pitchFamily="2" charset="-78"/>
                        </a:rPr>
                        <a:t>توسعه بیوگاز، کاهش شدت انتشار،تعیین شاخص‌های قابل اندازه‌گیری،بهینه‌سازی سیستم‌های پرمصرف،مدیریت پسماند با نگاه انرژی</a:t>
                      </a:r>
                      <a:endParaRPr lang="en-US" sz="18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3906947"/>
                  </a:ext>
                </a:extLst>
              </a:tr>
              <a:tr h="547604"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800" kern="100">
                          <a:effectLst/>
                          <a:cs typeface="B Nazanin" panose="00000400000000000000" pitchFamily="2" charset="-78"/>
                        </a:rPr>
                        <a:t>حقوقی</a:t>
                      </a:r>
                      <a:r>
                        <a:rPr lang="en-US" sz="1800" kern="100">
                          <a:effectLst/>
                          <a:cs typeface="B Nazanin" panose="00000400000000000000" pitchFamily="2" charset="-78"/>
                        </a:rPr>
                        <a:t> (L)</a:t>
                      </a:r>
                      <a:endParaRPr lang="en-US" sz="18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800" kern="100">
                          <a:effectLst/>
                          <a:cs typeface="B Nazanin" panose="00000400000000000000" pitchFamily="2" charset="-78"/>
                        </a:rPr>
                        <a:t>انطباق حداقلی با مقررات</a:t>
                      </a:r>
                      <a:endParaRPr lang="en-US" sz="18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800" kern="100">
                          <a:effectLst/>
                          <a:cs typeface="B Nazanin" panose="00000400000000000000" pitchFamily="2" charset="-78"/>
                        </a:rPr>
                        <a:t>سخت‌گیری بیشتر و جرایم</a:t>
                      </a:r>
                      <a:endParaRPr lang="en-US" sz="18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7000"/>
                        </a:lnSpc>
                        <a:buNone/>
                      </a:pPr>
                      <a:r>
                        <a:rPr lang="fa-IR" sz="1800" kern="100" dirty="0">
                          <a:effectLst/>
                          <a:cs typeface="B Nazanin" panose="00000400000000000000" pitchFamily="2" charset="-78"/>
                        </a:rPr>
                        <a:t>ممیزی انرژی و انطباق پیش‌نگرانه،ریسک قراردادی،افشای اطلاعات و گزارش‌دهی،مدیریت انرژی به‌عنوان ابزار کاهش ریسک حقوقی</a:t>
                      </a:r>
                      <a:endParaRPr lang="en-US" sz="18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7856727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C3A38A9D-4A99-1602-2A81-7777119BCA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61807"/>
            <a:ext cx="7547502" cy="105739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21F297A-1D1C-04BE-48BC-06E83A2F65A5}"/>
              </a:ext>
            </a:extLst>
          </p:cNvPr>
          <p:cNvSpPr txBox="1"/>
          <p:nvPr/>
        </p:nvSpPr>
        <p:spPr>
          <a:xfrm>
            <a:off x="8534400" y="2514600"/>
            <a:ext cx="228600" cy="1754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/>
              <a:t>PESTEL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0468414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3154</Words>
  <Application>Microsoft Office PowerPoint</Application>
  <PresentationFormat>On-screen Show (4:3)</PresentationFormat>
  <Paragraphs>162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8" baseType="lpstr">
      <vt:lpstr> B Nazaniد</vt:lpstr>
      <vt:lpstr>A Iranian Sans</vt:lpstr>
      <vt:lpstr>Arial</vt:lpstr>
      <vt:lpstr>B Nazanin</vt:lpstr>
      <vt:lpstr>B Titr</vt:lpstr>
      <vt:lpstr>Calibri</vt:lpstr>
      <vt:lpstr>Calibri Light</vt:lpstr>
      <vt:lpstr>Times New Roman</vt:lpstr>
      <vt:lpstr>Tw Cen MT Condensed Extra Bold</vt:lpstr>
      <vt:lpstr>Office Theme</vt:lpstr>
      <vt:lpstr> بسم الله الرحمن الرحیم  بهینه‌سازی بهره‌وری انرژی با استفاده از فناوری نوین در بهینه سازی انرژی صنایع کشاورزی و غذایی با رویکرد آینده‌نگاری محمد علی مددی 1، زهرا فروحی 2 1 -دانشجوی کارشناسی ارشد مهندسی صنایع با گرایش آینده پژوهی دانشگاه تهران m.alimadadi.1374@gmail.com 2-دانشجوی کارشناسی ارشد زیست‌فناوری دانشگاه تهران شمال zahrafourohi@gmail .com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بیو گاز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</dc:title>
  <dc:creator>Mohandesitosee</dc:creator>
  <cp:lastModifiedBy>home</cp:lastModifiedBy>
  <cp:revision>90</cp:revision>
  <dcterms:created xsi:type="dcterms:W3CDTF">2016-12-29T16:17:13Z</dcterms:created>
  <dcterms:modified xsi:type="dcterms:W3CDTF">2026-05-12T04:01:20Z</dcterms:modified>
</cp:coreProperties>
</file>